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56" r:id="rId1"/>
  </p:sldMasterIdLst>
  <p:notesMasterIdLst>
    <p:notesMasterId r:id="rId5"/>
  </p:notesMasterIdLst>
  <p:sldIdLst>
    <p:sldId id="399" r:id="rId2"/>
    <p:sldId id="406" r:id="rId3"/>
    <p:sldId id="401" r:id="rId4"/>
  </p:sldIdLst>
  <p:sldSz cx="5329238" cy="756126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2">
          <p15:clr>
            <a:srgbClr val="A4A3A4"/>
          </p15:clr>
        </p15:guide>
        <p15:guide id="2" pos="167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1029"/>
    <a:srgbClr val="990000"/>
    <a:srgbClr val="EAF9FA"/>
    <a:srgbClr val="F7F8F6"/>
    <a:srgbClr val="EFFDFF"/>
    <a:srgbClr val="DEFAFE"/>
    <a:srgbClr val="C7A1ED"/>
    <a:srgbClr val="E8F4F8"/>
    <a:srgbClr val="EDF2F9"/>
    <a:srgbClr val="EAEBD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803" autoAdjust="0"/>
    <p:restoredTop sz="91754" autoAdjust="0"/>
  </p:normalViewPr>
  <p:slideViewPr>
    <p:cSldViewPr snapToGrid="0" snapToObjects="1">
      <p:cViewPr varScale="1">
        <p:scale>
          <a:sx n="109" d="100"/>
          <a:sy n="109" d="100"/>
        </p:scale>
        <p:origin x="3096" y="120"/>
      </p:cViewPr>
      <p:guideLst>
        <p:guide orient="horz" pos="2382"/>
        <p:guide pos="167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F4C08CB5-59FE-9546-833F-D6ADB4859A64}" type="datetimeFigureOut">
              <a:rPr lang="en-US" smtClean="0"/>
              <a:pPr/>
              <a:t>4/3/2024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81238" y="698500"/>
            <a:ext cx="2460625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3AD8A754-E76F-6B47-9062-6F10A86218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7995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368275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1pPr>
    <a:lvl2pPr marL="368275" algn="l" defTabSz="368275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2pPr>
    <a:lvl3pPr marL="736549" algn="l" defTabSz="368275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3pPr>
    <a:lvl4pPr marL="1104824" algn="l" defTabSz="368275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4pPr>
    <a:lvl5pPr marL="1473098" algn="l" defTabSz="368275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5pPr>
    <a:lvl6pPr marL="1841373" algn="l" defTabSz="368275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2209648" algn="l" defTabSz="368275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2577922" algn="l" defTabSz="368275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2946197" algn="l" defTabSz="368275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36827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AD8A754-E76F-6B47-9062-6F10A86218B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36827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179572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36827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AD8A754-E76F-6B47-9062-6F10A86218B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36827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305812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36827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AD8A754-E76F-6B47-9062-6F10A86218B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36827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931316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66155" y="1237457"/>
            <a:ext cx="3996929" cy="2632440"/>
          </a:xfrm>
        </p:spPr>
        <p:txBody>
          <a:bodyPr anchor="b"/>
          <a:lstStyle>
            <a:lvl1pPr algn="ctr">
              <a:defRPr sz="2623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6155" y="3971414"/>
            <a:ext cx="3996929" cy="1825554"/>
          </a:xfrm>
        </p:spPr>
        <p:txBody>
          <a:bodyPr/>
          <a:lstStyle>
            <a:lvl1pPr marL="0" indent="0" algn="ctr">
              <a:buNone/>
              <a:defRPr sz="1049"/>
            </a:lvl1pPr>
            <a:lvl2pPr marL="199842" indent="0" algn="ctr">
              <a:buNone/>
              <a:defRPr sz="874"/>
            </a:lvl2pPr>
            <a:lvl3pPr marL="399684" indent="0" algn="ctr">
              <a:buNone/>
              <a:defRPr sz="787"/>
            </a:lvl3pPr>
            <a:lvl4pPr marL="599526" indent="0" algn="ctr">
              <a:buNone/>
              <a:defRPr sz="699"/>
            </a:lvl4pPr>
            <a:lvl5pPr marL="799368" indent="0" algn="ctr">
              <a:buNone/>
              <a:defRPr sz="699"/>
            </a:lvl5pPr>
            <a:lvl6pPr marL="999211" indent="0" algn="ctr">
              <a:buNone/>
              <a:defRPr sz="699"/>
            </a:lvl6pPr>
            <a:lvl7pPr marL="1199053" indent="0" algn="ctr">
              <a:buNone/>
              <a:defRPr sz="699"/>
            </a:lvl7pPr>
            <a:lvl8pPr marL="1398895" indent="0" algn="ctr">
              <a:buNone/>
              <a:defRPr sz="699"/>
            </a:lvl8pPr>
            <a:lvl9pPr marL="1598737" indent="0" algn="ctr">
              <a:buNone/>
              <a:defRPr sz="699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D8407-0FC9-024E-B6AD-13A092104943}" type="datetimeFigureOut">
              <a:rPr lang="en-US" smtClean="0"/>
              <a:pPr/>
              <a:t>4/3/2024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FA876-6B2A-5140-9236-9B125D9037A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4154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D8407-0FC9-024E-B6AD-13A092104943}" type="datetimeFigureOut">
              <a:rPr lang="en-US" smtClean="0"/>
              <a:pPr/>
              <a:t>4/3/2024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FA876-6B2A-5140-9236-9B125D9037A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2152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3736" y="402567"/>
            <a:ext cx="1149117" cy="64078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66385" y="402567"/>
            <a:ext cx="3380735" cy="6407821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D8407-0FC9-024E-B6AD-13A092104943}" type="datetimeFigureOut">
              <a:rPr lang="en-US" smtClean="0"/>
              <a:pPr/>
              <a:t>4/3/2024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FA876-6B2A-5140-9236-9B125D9037A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1042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D8407-0FC9-024E-B6AD-13A092104943}" type="datetimeFigureOut">
              <a:rPr lang="en-US" smtClean="0"/>
              <a:pPr/>
              <a:t>4/3/2024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FA876-6B2A-5140-9236-9B125D9037A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9785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3609" y="1885066"/>
            <a:ext cx="4596468" cy="3145275"/>
          </a:xfrm>
        </p:spPr>
        <p:txBody>
          <a:bodyPr anchor="b"/>
          <a:lstStyle>
            <a:lvl1pPr>
              <a:defRPr sz="2623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3609" y="5060096"/>
            <a:ext cx="4596468" cy="1654026"/>
          </a:xfrm>
        </p:spPr>
        <p:txBody>
          <a:bodyPr/>
          <a:lstStyle>
            <a:lvl1pPr marL="0" indent="0">
              <a:buNone/>
              <a:defRPr sz="1049">
                <a:solidFill>
                  <a:schemeClr val="tx1">
                    <a:tint val="75000"/>
                  </a:schemeClr>
                </a:solidFill>
              </a:defRPr>
            </a:lvl1pPr>
            <a:lvl2pPr marL="199842" indent="0">
              <a:buNone/>
              <a:defRPr sz="874">
                <a:solidFill>
                  <a:schemeClr val="tx1">
                    <a:tint val="75000"/>
                  </a:schemeClr>
                </a:solidFill>
              </a:defRPr>
            </a:lvl2pPr>
            <a:lvl3pPr marL="399684" indent="0">
              <a:buNone/>
              <a:defRPr sz="787">
                <a:solidFill>
                  <a:schemeClr val="tx1">
                    <a:tint val="75000"/>
                  </a:schemeClr>
                </a:solidFill>
              </a:defRPr>
            </a:lvl3pPr>
            <a:lvl4pPr marL="599526" indent="0">
              <a:buNone/>
              <a:defRPr sz="699">
                <a:solidFill>
                  <a:schemeClr val="tx1">
                    <a:tint val="75000"/>
                  </a:schemeClr>
                </a:solidFill>
              </a:defRPr>
            </a:lvl4pPr>
            <a:lvl5pPr marL="799368" indent="0">
              <a:buNone/>
              <a:defRPr sz="699">
                <a:solidFill>
                  <a:schemeClr val="tx1">
                    <a:tint val="75000"/>
                  </a:schemeClr>
                </a:solidFill>
              </a:defRPr>
            </a:lvl5pPr>
            <a:lvl6pPr marL="999211" indent="0">
              <a:buNone/>
              <a:defRPr sz="699">
                <a:solidFill>
                  <a:schemeClr val="tx1">
                    <a:tint val="75000"/>
                  </a:schemeClr>
                </a:solidFill>
              </a:defRPr>
            </a:lvl6pPr>
            <a:lvl7pPr marL="1199053" indent="0">
              <a:buNone/>
              <a:defRPr sz="699">
                <a:solidFill>
                  <a:schemeClr val="tx1">
                    <a:tint val="75000"/>
                  </a:schemeClr>
                </a:solidFill>
              </a:defRPr>
            </a:lvl7pPr>
            <a:lvl8pPr marL="1398895" indent="0">
              <a:buNone/>
              <a:defRPr sz="699">
                <a:solidFill>
                  <a:schemeClr val="tx1">
                    <a:tint val="75000"/>
                  </a:schemeClr>
                </a:solidFill>
              </a:defRPr>
            </a:lvl8pPr>
            <a:lvl9pPr marL="1598737" indent="0">
              <a:buNone/>
              <a:defRPr sz="69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D8407-0FC9-024E-B6AD-13A092104943}" type="datetimeFigureOut">
              <a:rPr lang="en-US" smtClean="0"/>
              <a:pPr/>
              <a:t>4/3/2024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FA876-6B2A-5140-9236-9B125D9037A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9281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6385" y="2012836"/>
            <a:ext cx="2264926" cy="479755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97927" y="2012836"/>
            <a:ext cx="2264926" cy="479755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D8407-0FC9-024E-B6AD-13A092104943}" type="datetimeFigureOut">
              <a:rPr lang="en-US" smtClean="0"/>
              <a:pPr/>
              <a:t>4/3/2024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FA876-6B2A-5140-9236-9B125D9037A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4586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7079" y="402568"/>
            <a:ext cx="4596468" cy="146149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7080" y="1853560"/>
            <a:ext cx="2254517" cy="908401"/>
          </a:xfrm>
        </p:spPr>
        <p:txBody>
          <a:bodyPr anchor="b"/>
          <a:lstStyle>
            <a:lvl1pPr marL="0" indent="0">
              <a:buNone/>
              <a:defRPr sz="1049" b="1"/>
            </a:lvl1pPr>
            <a:lvl2pPr marL="199842" indent="0">
              <a:buNone/>
              <a:defRPr sz="874" b="1"/>
            </a:lvl2pPr>
            <a:lvl3pPr marL="399684" indent="0">
              <a:buNone/>
              <a:defRPr sz="787" b="1"/>
            </a:lvl3pPr>
            <a:lvl4pPr marL="599526" indent="0">
              <a:buNone/>
              <a:defRPr sz="699" b="1"/>
            </a:lvl4pPr>
            <a:lvl5pPr marL="799368" indent="0">
              <a:buNone/>
              <a:defRPr sz="699" b="1"/>
            </a:lvl5pPr>
            <a:lvl6pPr marL="999211" indent="0">
              <a:buNone/>
              <a:defRPr sz="699" b="1"/>
            </a:lvl6pPr>
            <a:lvl7pPr marL="1199053" indent="0">
              <a:buNone/>
              <a:defRPr sz="699" b="1"/>
            </a:lvl7pPr>
            <a:lvl8pPr marL="1398895" indent="0">
              <a:buNone/>
              <a:defRPr sz="699" b="1"/>
            </a:lvl8pPr>
            <a:lvl9pPr marL="1598737" indent="0">
              <a:buNone/>
              <a:defRPr sz="699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7080" y="2761961"/>
            <a:ext cx="2254517" cy="406242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697927" y="1853560"/>
            <a:ext cx="2265620" cy="908401"/>
          </a:xfrm>
        </p:spPr>
        <p:txBody>
          <a:bodyPr anchor="b"/>
          <a:lstStyle>
            <a:lvl1pPr marL="0" indent="0">
              <a:buNone/>
              <a:defRPr sz="1049" b="1"/>
            </a:lvl1pPr>
            <a:lvl2pPr marL="199842" indent="0">
              <a:buNone/>
              <a:defRPr sz="874" b="1"/>
            </a:lvl2pPr>
            <a:lvl3pPr marL="399684" indent="0">
              <a:buNone/>
              <a:defRPr sz="787" b="1"/>
            </a:lvl3pPr>
            <a:lvl4pPr marL="599526" indent="0">
              <a:buNone/>
              <a:defRPr sz="699" b="1"/>
            </a:lvl4pPr>
            <a:lvl5pPr marL="799368" indent="0">
              <a:buNone/>
              <a:defRPr sz="699" b="1"/>
            </a:lvl5pPr>
            <a:lvl6pPr marL="999211" indent="0">
              <a:buNone/>
              <a:defRPr sz="699" b="1"/>
            </a:lvl6pPr>
            <a:lvl7pPr marL="1199053" indent="0">
              <a:buNone/>
              <a:defRPr sz="699" b="1"/>
            </a:lvl7pPr>
            <a:lvl8pPr marL="1398895" indent="0">
              <a:buNone/>
              <a:defRPr sz="699" b="1"/>
            </a:lvl8pPr>
            <a:lvl9pPr marL="1598737" indent="0">
              <a:buNone/>
              <a:defRPr sz="699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697927" y="2761961"/>
            <a:ext cx="2265620" cy="406242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D8407-0FC9-024E-B6AD-13A092104943}" type="datetimeFigureOut">
              <a:rPr lang="en-US" smtClean="0"/>
              <a:pPr/>
              <a:t>4/3/2024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FA876-6B2A-5140-9236-9B125D9037A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2349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D8407-0FC9-024E-B6AD-13A092104943}" type="datetimeFigureOut">
              <a:rPr lang="en-US" smtClean="0"/>
              <a:pPr/>
              <a:t>4/3/2024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FA876-6B2A-5140-9236-9B125D9037A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4487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D8407-0FC9-024E-B6AD-13A092104943}" type="datetimeFigureOut">
              <a:rPr lang="en-US" smtClean="0"/>
              <a:pPr/>
              <a:t>4/3/2024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FA876-6B2A-5140-9236-9B125D9037A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5206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7079" y="504084"/>
            <a:ext cx="1718818" cy="1764295"/>
          </a:xfrm>
        </p:spPr>
        <p:txBody>
          <a:bodyPr anchor="b"/>
          <a:lstStyle>
            <a:lvl1pPr>
              <a:defRPr sz="1399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65620" y="1088682"/>
            <a:ext cx="2697927" cy="5373398"/>
          </a:xfrm>
        </p:spPr>
        <p:txBody>
          <a:bodyPr/>
          <a:lstStyle>
            <a:lvl1pPr>
              <a:defRPr sz="1399"/>
            </a:lvl1pPr>
            <a:lvl2pPr>
              <a:defRPr sz="1224"/>
            </a:lvl2pPr>
            <a:lvl3pPr>
              <a:defRPr sz="1049"/>
            </a:lvl3pPr>
            <a:lvl4pPr>
              <a:defRPr sz="874"/>
            </a:lvl4pPr>
            <a:lvl5pPr>
              <a:defRPr sz="874"/>
            </a:lvl5pPr>
            <a:lvl6pPr>
              <a:defRPr sz="874"/>
            </a:lvl6pPr>
            <a:lvl7pPr>
              <a:defRPr sz="874"/>
            </a:lvl7pPr>
            <a:lvl8pPr>
              <a:defRPr sz="874"/>
            </a:lvl8pPr>
            <a:lvl9pPr>
              <a:defRPr sz="874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7079" y="2268379"/>
            <a:ext cx="1718818" cy="4202453"/>
          </a:xfrm>
        </p:spPr>
        <p:txBody>
          <a:bodyPr/>
          <a:lstStyle>
            <a:lvl1pPr marL="0" indent="0">
              <a:buNone/>
              <a:defRPr sz="699"/>
            </a:lvl1pPr>
            <a:lvl2pPr marL="199842" indent="0">
              <a:buNone/>
              <a:defRPr sz="612"/>
            </a:lvl2pPr>
            <a:lvl3pPr marL="399684" indent="0">
              <a:buNone/>
              <a:defRPr sz="525"/>
            </a:lvl3pPr>
            <a:lvl4pPr marL="599526" indent="0">
              <a:buNone/>
              <a:defRPr sz="437"/>
            </a:lvl4pPr>
            <a:lvl5pPr marL="799368" indent="0">
              <a:buNone/>
              <a:defRPr sz="437"/>
            </a:lvl5pPr>
            <a:lvl6pPr marL="999211" indent="0">
              <a:buNone/>
              <a:defRPr sz="437"/>
            </a:lvl6pPr>
            <a:lvl7pPr marL="1199053" indent="0">
              <a:buNone/>
              <a:defRPr sz="437"/>
            </a:lvl7pPr>
            <a:lvl8pPr marL="1398895" indent="0">
              <a:buNone/>
              <a:defRPr sz="437"/>
            </a:lvl8pPr>
            <a:lvl9pPr marL="1598737" indent="0">
              <a:buNone/>
              <a:defRPr sz="437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D8407-0FC9-024E-B6AD-13A092104943}" type="datetimeFigureOut">
              <a:rPr lang="en-US" smtClean="0"/>
              <a:pPr/>
              <a:t>4/3/2024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FA876-6B2A-5140-9236-9B125D9037A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1333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7079" y="504084"/>
            <a:ext cx="1718818" cy="1764295"/>
          </a:xfrm>
        </p:spPr>
        <p:txBody>
          <a:bodyPr anchor="b"/>
          <a:lstStyle>
            <a:lvl1pPr>
              <a:defRPr sz="1399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65620" y="1088682"/>
            <a:ext cx="2697927" cy="5373398"/>
          </a:xfrm>
        </p:spPr>
        <p:txBody>
          <a:bodyPr/>
          <a:lstStyle>
            <a:lvl1pPr marL="0" indent="0">
              <a:buNone/>
              <a:defRPr sz="1399"/>
            </a:lvl1pPr>
            <a:lvl2pPr marL="199842" indent="0">
              <a:buNone/>
              <a:defRPr sz="1224"/>
            </a:lvl2pPr>
            <a:lvl3pPr marL="399684" indent="0">
              <a:buNone/>
              <a:defRPr sz="1049"/>
            </a:lvl3pPr>
            <a:lvl4pPr marL="599526" indent="0">
              <a:buNone/>
              <a:defRPr sz="874"/>
            </a:lvl4pPr>
            <a:lvl5pPr marL="799368" indent="0">
              <a:buNone/>
              <a:defRPr sz="874"/>
            </a:lvl5pPr>
            <a:lvl6pPr marL="999211" indent="0">
              <a:buNone/>
              <a:defRPr sz="874"/>
            </a:lvl6pPr>
            <a:lvl7pPr marL="1199053" indent="0">
              <a:buNone/>
              <a:defRPr sz="874"/>
            </a:lvl7pPr>
            <a:lvl8pPr marL="1398895" indent="0">
              <a:buNone/>
              <a:defRPr sz="874"/>
            </a:lvl8pPr>
            <a:lvl9pPr marL="1598737" indent="0">
              <a:buNone/>
              <a:defRPr sz="874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7079" y="2268379"/>
            <a:ext cx="1718818" cy="4202453"/>
          </a:xfrm>
        </p:spPr>
        <p:txBody>
          <a:bodyPr/>
          <a:lstStyle>
            <a:lvl1pPr marL="0" indent="0">
              <a:buNone/>
              <a:defRPr sz="699"/>
            </a:lvl1pPr>
            <a:lvl2pPr marL="199842" indent="0">
              <a:buNone/>
              <a:defRPr sz="612"/>
            </a:lvl2pPr>
            <a:lvl3pPr marL="399684" indent="0">
              <a:buNone/>
              <a:defRPr sz="525"/>
            </a:lvl3pPr>
            <a:lvl4pPr marL="599526" indent="0">
              <a:buNone/>
              <a:defRPr sz="437"/>
            </a:lvl4pPr>
            <a:lvl5pPr marL="799368" indent="0">
              <a:buNone/>
              <a:defRPr sz="437"/>
            </a:lvl5pPr>
            <a:lvl6pPr marL="999211" indent="0">
              <a:buNone/>
              <a:defRPr sz="437"/>
            </a:lvl6pPr>
            <a:lvl7pPr marL="1199053" indent="0">
              <a:buNone/>
              <a:defRPr sz="437"/>
            </a:lvl7pPr>
            <a:lvl8pPr marL="1398895" indent="0">
              <a:buNone/>
              <a:defRPr sz="437"/>
            </a:lvl8pPr>
            <a:lvl9pPr marL="1598737" indent="0">
              <a:buNone/>
              <a:defRPr sz="437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D8407-0FC9-024E-B6AD-13A092104943}" type="datetimeFigureOut">
              <a:rPr lang="en-US" smtClean="0"/>
              <a:pPr/>
              <a:t>4/3/2024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FA876-6B2A-5140-9236-9B125D9037A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7736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6385" y="402568"/>
            <a:ext cx="4596468" cy="14614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6385" y="2012836"/>
            <a:ext cx="4596468" cy="47975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6385" y="7008171"/>
            <a:ext cx="1199079" cy="402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DD8407-0FC9-024E-B6AD-13A092104943}" type="datetimeFigureOut">
              <a:rPr lang="en-US" smtClean="0"/>
              <a:pPr/>
              <a:t>4/3/2024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65310" y="7008171"/>
            <a:ext cx="1798618" cy="402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763774" y="7008171"/>
            <a:ext cx="1199079" cy="402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2FA876-6B2A-5140-9236-9B125D9037A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076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7" r:id="rId1"/>
    <p:sldLayoutId id="2147483858" r:id="rId2"/>
    <p:sldLayoutId id="2147483859" r:id="rId3"/>
    <p:sldLayoutId id="2147483860" r:id="rId4"/>
    <p:sldLayoutId id="2147483861" r:id="rId5"/>
    <p:sldLayoutId id="2147483862" r:id="rId6"/>
    <p:sldLayoutId id="2147483863" r:id="rId7"/>
    <p:sldLayoutId id="2147483864" r:id="rId8"/>
    <p:sldLayoutId id="2147483865" r:id="rId9"/>
    <p:sldLayoutId id="2147483866" r:id="rId10"/>
    <p:sldLayoutId id="2147483867" r:id="rId11"/>
  </p:sldLayoutIdLst>
  <p:txStyles>
    <p:titleStyle>
      <a:lvl1pPr algn="l" defTabSz="399684" rtl="0" eaLnBrk="1" latinLnBrk="0" hangingPunct="1">
        <a:lnSpc>
          <a:spcPct val="90000"/>
        </a:lnSpc>
        <a:spcBef>
          <a:spcPct val="0"/>
        </a:spcBef>
        <a:buNone/>
        <a:defRPr sz="192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9921" indent="-99921" algn="l" defTabSz="399684" rtl="0" eaLnBrk="1" latinLnBrk="0" hangingPunct="1">
        <a:lnSpc>
          <a:spcPct val="90000"/>
        </a:lnSpc>
        <a:spcBef>
          <a:spcPts val="437"/>
        </a:spcBef>
        <a:buFont typeface="Arial" panose="020B0604020202020204" pitchFamily="34" charset="0"/>
        <a:buChar char="•"/>
        <a:defRPr sz="1224" kern="1200">
          <a:solidFill>
            <a:schemeClr val="tx1"/>
          </a:solidFill>
          <a:latin typeface="+mn-lt"/>
          <a:ea typeface="+mn-ea"/>
          <a:cs typeface="+mn-cs"/>
        </a:defRPr>
      </a:lvl1pPr>
      <a:lvl2pPr marL="299763" indent="-99921" algn="l" defTabSz="399684" rtl="0" eaLnBrk="1" latinLnBrk="0" hangingPunct="1">
        <a:lnSpc>
          <a:spcPct val="90000"/>
        </a:lnSpc>
        <a:spcBef>
          <a:spcPts val="219"/>
        </a:spcBef>
        <a:buFont typeface="Arial" panose="020B0604020202020204" pitchFamily="34" charset="0"/>
        <a:buChar char="•"/>
        <a:defRPr sz="1049" kern="1200">
          <a:solidFill>
            <a:schemeClr val="tx1"/>
          </a:solidFill>
          <a:latin typeface="+mn-lt"/>
          <a:ea typeface="+mn-ea"/>
          <a:cs typeface="+mn-cs"/>
        </a:defRPr>
      </a:lvl2pPr>
      <a:lvl3pPr marL="499605" indent="-99921" algn="l" defTabSz="399684" rtl="0" eaLnBrk="1" latinLnBrk="0" hangingPunct="1">
        <a:lnSpc>
          <a:spcPct val="90000"/>
        </a:lnSpc>
        <a:spcBef>
          <a:spcPts val="219"/>
        </a:spcBef>
        <a:buFont typeface="Arial" panose="020B0604020202020204" pitchFamily="34" charset="0"/>
        <a:buChar char="•"/>
        <a:defRPr sz="874" kern="1200">
          <a:solidFill>
            <a:schemeClr val="tx1"/>
          </a:solidFill>
          <a:latin typeface="+mn-lt"/>
          <a:ea typeface="+mn-ea"/>
          <a:cs typeface="+mn-cs"/>
        </a:defRPr>
      </a:lvl3pPr>
      <a:lvl4pPr marL="699447" indent="-99921" algn="l" defTabSz="399684" rtl="0" eaLnBrk="1" latinLnBrk="0" hangingPunct="1">
        <a:lnSpc>
          <a:spcPct val="90000"/>
        </a:lnSpc>
        <a:spcBef>
          <a:spcPts val="219"/>
        </a:spcBef>
        <a:buFont typeface="Arial" panose="020B0604020202020204" pitchFamily="34" charset="0"/>
        <a:buChar char="•"/>
        <a:defRPr sz="787" kern="1200">
          <a:solidFill>
            <a:schemeClr val="tx1"/>
          </a:solidFill>
          <a:latin typeface="+mn-lt"/>
          <a:ea typeface="+mn-ea"/>
          <a:cs typeface="+mn-cs"/>
        </a:defRPr>
      </a:lvl4pPr>
      <a:lvl5pPr marL="899290" indent="-99921" algn="l" defTabSz="399684" rtl="0" eaLnBrk="1" latinLnBrk="0" hangingPunct="1">
        <a:lnSpc>
          <a:spcPct val="90000"/>
        </a:lnSpc>
        <a:spcBef>
          <a:spcPts val="219"/>
        </a:spcBef>
        <a:buFont typeface="Arial" panose="020B0604020202020204" pitchFamily="34" charset="0"/>
        <a:buChar char="•"/>
        <a:defRPr sz="787" kern="1200">
          <a:solidFill>
            <a:schemeClr val="tx1"/>
          </a:solidFill>
          <a:latin typeface="+mn-lt"/>
          <a:ea typeface="+mn-ea"/>
          <a:cs typeface="+mn-cs"/>
        </a:defRPr>
      </a:lvl5pPr>
      <a:lvl6pPr marL="1099132" indent="-99921" algn="l" defTabSz="399684" rtl="0" eaLnBrk="1" latinLnBrk="0" hangingPunct="1">
        <a:lnSpc>
          <a:spcPct val="90000"/>
        </a:lnSpc>
        <a:spcBef>
          <a:spcPts val="219"/>
        </a:spcBef>
        <a:buFont typeface="Arial" panose="020B0604020202020204" pitchFamily="34" charset="0"/>
        <a:buChar char="•"/>
        <a:defRPr sz="787" kern="1200">
          <a:solidFill>
            <a:schemeClr val="tx1"/>
          </a:solidFill>
          <a:latin typeface="+mn-lt"/>
          <a:ea typeface="+mn-ea"/>
          <a:cs typeface="+mn-cs"/>
        </a:defRPr>
      </a:lvl6pPr>
      <a:lvl7pPr marL="1298974" indent="-99921" algn="l" defTabSz="399684" rtl="0" eaLnBrk="1" latinLnBrk="0" hangingPunct="1">
        <a:lnSpc>
          <a:spcPct val="90000"/>
        </a:lnSpc>
        <a:spcBef>
          <a:spcPts val="219"/>
        </a:spcBef>
        <a:buFont typeface="Arial" panose="020B0604020202020204" pitchFamily="34" charset="0"/>
        <a:buChar char="•"/>
        <a:defRPr sz="787" kern="1200">
          <a:solidFill>
            <a:schemeClr val="tx1"/>
          </a:solidFill>
          <a:latin typeface="+mn-lt"/>
          <a:ea typeface="+mn-ea"/>
          <a:cs typeface="+mn-cs"/>
        </a:defRPr>
      </a:lvl7pPr>
      <a:lvl8pPr marL="1498816" indent="-99921" algn="l" defTabSz="399684" rtl="0" eaLnBrk="1" latinLnBrk="0" hangingPunct="1">
        <a:lnSpc>
          <a:spcPct val="90000"/>
        </a:lnSpc>
        <a:spcBef>
          <a:spcPts val="219"/>
        </a:spcBef>
        <a:buFont typeface="Arial" panose="020B0604020202020204" pitchFamily="34" charset="0"/>
        <a:buChar char="•"/>
        <a:defRPr sz="787" kern="1200">
          <a:solidFill>
            <a:schemeClr val="tx1"/>
          </a:solidFill>
          <a:latin typeface="+mn-lt"/>
          <a:ea typeface="+mn-ea"/>
          <a:cs typeface="+mn-cs"/>
        </a:defRPr>
      </a:lvl8pPr>
      <a:lvl9pPr marL="1698658" indent="-99921" algn="l" defTabSz="399684" rtl="0" eaLnBrk="1" latinLnBrk="0" hangingPunct="1">
        <a:lnSpc>
          <a:spcPct val="90000"/>
        </a:lnSpc>
        <a:spcBef>
          <a:spcPts val="219"/>
        </a:spcBef>
        <a:buFont typeface="Arial" panose="020B0604020202020204" pitchFamily="34" charset="0"/>
        <a:buChar char="•"/>
        <a:defRPr sz="78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99684" rtl="0" eaLnBrk="1" latinLnBrk="0" hangingPunct="1">
        <a:defRPr sz="787" kern="1200">
          <a:solidFill>
            <a:schemeClr val="tx1"/>
          </a:solidFill>
          <a:latin typeface="+mn-lt"/>
          <a:ea typeface="+mn-ea"/>
          <a:cs typeface="+mn-cs"/>
        </a:defRPr>
      </a:lvl1pPr>
      <a:lvl2pPr marL="199842" algn="l" defTabSz="399684" rtl="0" eaLnBrk="1" latinLnBrk="0" hangingPunct="1">
        <a:defRPr sz="787" kern="1200">
          <a:solidFill>
            <a:schemeClr val="tx1"/>
          </a:solidFill>
          <a:latin typeface="+mn-lt"/>
          <a:ea typeface="+mn-ea"/>
          <a:cs typeface="+mn-cs"/>
        </a:defRPr>
      </a:lvl2pPr>
      <a:lvl3pPr marL="399684" algn="l" defTabSz="399684" rtl="0" eaLnBrk="1" latinLnBrk="0" hangingPunct="1">
        <a:defRPr sz="787" kern="1200">
          <a:solidFill>
            <a:schemeClr val="tx1"/>
          </a:solidFill>
          <a:latin typeface="+mn-lt"/>
          <a:ea typeface="+mn-ea"/>
          <a:cs typeface="+mn-cs"/>
        </a:defRPr>
      </a:lvl3pPr>
      <a:lvl4pPr marL="599526" algn="l" defTabSz="399684" rtl="0" eaLnBrk="1" latinLnBrk="0" hangingPunct="1">
        <a:defRPr sz="787" kern="1200">
          <a:solidFill>
            <a:schemeClr val="tx1"/>
          </a:solidFill>
          <a:latin typeface="+mn-lt"/>
          <a:ea typeface="+mn-ea"/>
          <a:cs typeface="+mn-cs"/>
        </a:defRPr>
      </a:lvl4pPr>
      <a:lvl5pPr marL="799368" algn="l" defTabSz="399684" rtl="0" eaLnBrk="1" latinLnBrk="0" hangingPunct="1">
        <a:defRPr sz="787" kern="1200">
          <a:solidFill>
            <a:schemeClr val="tx1"/>
          </a:solidFill>
          <a:latin typeface="+mn-lt"/>
          <a:ea typeface="+mn-ea"/>
          <a:cs typeface="+mn-cs"/>
        </a:defRPr>
      </a:lvl5pPr>
      <a:lvl6pPr marL="999211" algn="l" defTabSz="399684" rtl="0" eaLnBrk="1" latinLnBrk="0" hangingPunct="1">
        <a:defRPr sz="787" kern="1200">
          <a:solidFill>
            <a:schemeClr val="tx1"/>
          </a:solidFill>
          <a:latin typeface="+mn-lt"/>
          <a:ea typeface="+mn-ea"/>
          <a:cs typeface="+mn-cs"/>
        </a:defRPr>
      </a:lvl6pPr>
      <a:lvl7pPr marL="1199053" algn="l" defTabSz="399684" rtl="0" eaLnBrk="1" latinLnBrk="0" hangingPunct="1">
        <a:defRPr sz="787" kern="1200">
          <a:solidFill>
            <a:schemeClr val="tx1"/>
          </a:solidFill>
          <a:latin typeface="+mn-lt"/>
          <a:ea typeface="+mn-ea"/>
          <a:cs typeface="+mn-cs"/>
        </a:defRPr>
      </a:lvl7pPr>
      <a:lvl8pPr marL="1398895" algn="l" defTabSz="399684" rtl="0" eaLnBrk="1" latinLnBrk="0" hangingPunct="1">
        <a:defRPr sz="787" kern="1200">
          <a:solidFill>
            <a:schemeClr val="tx1"/>
          </a:solidFill>
          <a:latin typeface="+mn-lt"/>
          <a:ea typeface="+mn-ea"/>
          <a:cs typeface="+mn-cs"/>
        </a:defRPr>
      </a:lvl8pPr>
      <a:lvl9pPr marL="1598737" algn="l" defTabSz="399684" rtl="0" eaLnBrk="1" latinLnBrk="0" hangingPunct="1">
        <a:defRPr sz="78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2.pn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aptur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10407" y="664962"/>
            <a:ext cx="2118832" cy="394109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322118" y="7151316"/>
            <a:ext cx="18495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31" name="Picture 3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73" y="-8190"/>
            <a:ext cx="5328366" cy="1024217"/>
          </a:xfrm>
          <a:prstGeom prst="rect">
            <a:avLst/>
          </a:prstGeom>
        </p:spPr>
      </p:pic>
      <p:sp>
        <p:nvSpPr>
          <p:cNvPr id="32" name="TextBox 31"/>
          <p:cNvSpPr txBox="1"/>
          <p:nvPr/>
        </p:nvSpPr>
        <p:spPr>
          <a:xfrm>
            <a:off x="155863" y="469201"/>
            <a:ext cx="2085251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PİYASA BÜLTENİ</a:t>
            </a:r>
          </a:p>
          <a:p>
            <a:r>
              <a:rPr lang="en-US" sz="1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Mart 2024-SAYI:05</a:t>
            </a:r>
          </a:p>
          <a:p>
            <a:endParaRPr lang="en-US" sz="12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76400" y="7151316"/>
            <a:ext cx="24667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www.neareastbank.com</a:t>
            </a:r>
            <a:endParaRPr lang="en-US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 Placeholder 18"/>
          <p:cNvSpPr txBox="1">
            <a:spLocks/>
          </p:cNvSpPr>
          <p:nvPr/>
        </p:nvSpPr>
        <p:spPr>
          <a:xfrm>
            <a:off x="66485" y="2083931"/>
            <a:ext cx="3969184" cy="176899"/>
          </a:xfrm>
          <a:prstGeom prst="rect">
            <a:avLst/>
          </a:prstGeom>
        </p:spPr>
        <p:txBody>
          <a:bodyPr>
            <a:noAutofit/>
          </a:bodyPr>
          <a:lstStyle>
            <a:lvl1pPr marL="99921" indent="-99921" algn="l" defTabSz="399684" rtl="0" eaLnBrk="1" latinLnBrk="0" hangingPunct="1">
              <a:lnSpc>
                <a:spcPct val="90000"/>
              </a:lnSpc>
              <a:spcBef>
                <a:spcPts val="437"/>
              </a:spcBef>
              <a:buFont typeface="Arial" panose="020B0604020202020204" pitchFamily="34" charset="0"/>
              <a:buChar char="•"/>
              <a:defRPr sz="122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99763" indent="-99921" algn="l" defTabSz="399684" rtl="0" eaLnBrk="1" latinLnBrk="0" hangingPunct="1">
              <a:lnSpc>
                <a:spcPct val="90000"/>
              </a:lnSpc>
              <a:spcBef>
                <a:spcPts val="219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99605" indent="-99921" algn="l" defTabSz="399684" rtl="0" eaLnBrk="1" latinLnBrk="0" hangingPunct="1">
              <a:lnSpc>
                <a:spcPct val="90000"/>
              </a:lnSpc>
              <a:spcBef>
                <a:spcPts val="219"/>
              </a:spcBef>
              <a:buFont typeface="Arial" panose="020B0604020202020204" pitchFamily="34" charset="0"/>
              <a:buChar char="•"/>
              <a:defRPr sz="87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99447" indent="-99921" algn="l" defTabSz="399684" rtl="0" eaLnBrk="1" latinLnBrk="0" hangingPunct="1">
              <a:lnSpc>
                <a:spcPct val="90000"/>
              </a:lnSpc>
              <a:spcBef>
                <a:spcPts val="219"/>
              </a:spcBef>
              <a:buFont typeface="Arial" panose="020B0604020202020204" pitchFamily="34" charset="0"/>
              <a:buChar char="•"/>
              <a:defRPr sz="78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99290" indent="-99921" algn="l" defTabSz="399684" rtl="0" eaLnBrk="1" latinLnBrk="0" hangingPunct="1">
              <a:lnSpc>
                <a:spcPct val="90000"/>
              </a:lnSpc>
              <a:spcBef>
                <a:spcPts val="219"/>
              </a:spcBef>
              <a:buFont typeface="Arial" panose="020B0604020202020204" pitchFamily="34" charset="0"/>
              <a:buChar char="•"/>
              <a:defRPr sz="78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9132" indent="-99921" algn="l" defTabSz="399684" rtl="0" eaLnBrk="1" latinLnBrk="0" hangingPunct="1">
              <a:lnSpc>
                <a:spcPct val="90000"/>
              </a:lnSpc>
              <a:spcBef>
                <a:spcPts val="219"/>
              </a:spcBef>
              <a:buFont typeface="Arial" panose="020B0604020202020204" pitchFamily="34" charset="0"/>
              <a:buChar char="•"/>
              <a:defRPr sz="78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98974" indent="-99921" algn="l" defTabSz="399684" rtl="0" eaLnBrk="1" latinLnBrk="0" hangingPunct="1">
              <a:lnSpc>
                <a:spcPct val="90000"/>
              </a:lnSpc>
              <a:spcBef>
                <a:spcPts val="219"/>
              </a:spcBef>
              <a:buFont typeface="Arial" panose="020B0604020202020204" pitchFamily="34" charset="0"/>
              <a:buChar char="•"/>
              <a:defRPr sz="78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498816" indent="-99921" algn="l" defTabSz="399684" rtl="0" eaLnBrk="1" latinLnBrk="0" hangingPunct="1">
              <a:lnSpc>
                <a:spcPct val="90000"/>
              </a:lnSpc>
              <a:spcBef>
                <a:spcPts val="219"/>
              </a:spcBef>
              <a:buFont typeface="Arial" panose="020B0604020202020204" pitchFamily="34" charset="0"/>
              <a:buChar char="•"/>
              <a:defRPr sz="78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698658" indent="-99921" algn="l" defTabSz="399684" rtl="0" eaLnBrk="1" latinLnBrk="0" hangingPunct="1">
              <a:lnSpc>
                <a:spcPct val="90000"/>
              </a:lnSpc>
              <a:spcBef>
                <a:spcPts val="219"/>
              </a:spcBef>
              <a:buFont typeface="Arial" panose="020B0604020202020204" pitchFamily="34" charset="0"/>
              <a:buChar char="•"/>
              <a:defRPr sz="78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a-DK" sz="900" b="1" dirty="0"/>
              <a:t>KKTC Tüketici Fiyat Endeksi, Şubat </a:t>
            </a:r>
            <a:r>
              <a:rPr lang="da-DK" sz="900" b="1" dirty="0" smtClean="0"/>
              <a:t>2024 </a:t>
            </a:r>
            <a:endParaRPr lang="en-US" sz="900" b="1" dirty="0"/>
          </a:p>
        </p:txBody>
      </p:sp>
      <p:sp>
        <p:nvSpPr>
          <p:cNvPr id="4" name="Rectangle 3"/>
          <p:cNvSpPr/>
          <p:nvPr/>
        </p:nvSpPr>
        <p:spPr>
          <a:xfrm>
            <a:off x="79123" y="2182487"/>
            <a:ext cx="5170992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/>
            <a:endParaRPr lang="en-US" sz="900" dirty="0"/>
          </a:p>
          <a:p>
            <a:pPr algn="just" fontAlgn="base"/>
            <a:r>
              <a:rPr lang="en-US" sz="900" dirty="0"/>
              <a:t>KKTC </a:t>
            </a:r>
            <a:r>
              <a:rPr lang="en-US" sz="900" dirty="0" err="1"/>
              <a:t>İstatistik</a:t>
            </a:r>
            <a:r>
              <a:rPr lang="en-US" sz="900" dirty="0"/>
              <a:t> </a:t>
            </a:r>
            <a:r>
              <a:rPr lang="en-US" sz="900" dirty="0" err="1"/>
              <a:t>Kurumu’nun</a:t>
            </a:r>
            <a:r>
              <a:rPr lang="en-US" sz="900" dirty="0"/>
              <a:t>, </a:t>
            </a:r>
            <a:r>
              <a:rPr lang="en-US" sz="900" dirty="0" err="1"/>
              <a:t>tüketici</a:t>
            </a:r>
            <a:r>
              <a:rPr lang="en-US" sz="900" dirty="0"/>
              <a:t> </a:t>
            </a:r>
            <a:r>
              <a:rPr lang="en-US" sz="900" dirty="0" err="1"/>
              <a:t>fiyatlarındaki</a:t>
            </a:r>
            <a:r>
              <a:rPr lang="en-US" sz="900" dirty="0"/>
              <a:t> </a:t>
            </a:r>
            <a:r>
              <a:rPr lang="en-US" sz="900" dirty="0" err="1"/>
              <a:t>gelişmeleri</a:t>
            </a:r>
            <a:r>
              <a:rPr lang="en-US" sz="900" dirty="0"/>
              <a:t> </a:t>
            </a:r>
            <a:r>
              <a:rPr lang="en-US" sz="900" dirty="0" err="1"/>
              <a:t>izlemek</a:t>
            </a:r>
            <a:r>
              <a:rPr lang="en-US" sz="900" dirty="0"/>
              <a:t> </a:t>
            </a:r>
            <a:r>
              <a:rPr lang="en-US" sz="900" dirty="0" err="1"/>
              <a:t>amacıyla</a:t>
            </a:r>
            <a:r>
              <a:rPr lang="en-US" sz="900" dirty="0"/>
              <a:t>, </a:t>
            </a:r>
            <a:r>
              <a:rPr lang="en-US" sz="900" dirty="0" err="1"/>
              <a:t>önceden</a:t>
            </a:r>
            <a:r>
              <a:rPr lang="en-US" sz="900" dirty="0"/>
              <a:t> </a:t>
            </a:r>
            <a:r>
              <a:rPr lang="en-US" sz="900" dirty="0" err="1"/>
              <a:t>seçilmiş</a:t>
            </a:r>
            <a:r>
              <a:rPr lang="en-US" sz="900" dirty="0"/>
              <a:t> </a:t>
            </a:r>
            <a:r>
              <a:rPr lang="en-US" sz="900" dirty="0" err="1"/>
              <a:t>perakende</a:t>
            </a:r>
            <a:r>
              <a:rPr lang="en-US" sz="900" dirty="0"/>
              <a:t> satış </a:t>
            </a:r>
            <a:r>
              <a:rPr lang="en-US" sz="900" dirty="0" err="1"/>
              <a:t>yerlerinden</a:t>
            </a:r>
            <a:r>
              <a:rPr lang="en-US" sz="900" dirty="0"/>
              <a:t> </a:t>
            </a:r>
            <a:r>
              <a:rPr lang="en-US" sz="900" dirty="0" err="1"/>
              <a:t>derlediği</a:t>
            </a:r>
            <a:r>
              <a:rPr lang="en-US" sz="900" dirty="0"/>
              <a:t> </a:t>
            </a:r>
            <a:r>
              <a:rPr lang="en-US" sz="900" dirty="0" err="1"/>
              <a:t>perakende</a:t>
            </a:r>
            <a:r>
              <a:rPr lang="en-US" sz="900" dirty="0"/>
              <a:t> </a:t>
            </a:r>
            <a:r>
              <a:rPr lang="en-US" sz="900" dirty="0" err="1"/>
              <a:t>fiyatlara</a:t>
            </a:r>
            <a:r>
              <a:rPr lang="en-US" sz="900" dirty="0"/>
              <a:t> göre her ay </a:t>
            </a:r>
            <a:r>
              <a:rPr lang="en-US" sz="900" dirty="0" err="1"/>
              <a:t>yayınladığı</a:t>
            </a:r>
            <a:r>
              <a:rPr lang="en-US" sz="900" dirty="0"/>
              <a:t> 2015=100 </a:t>
            </a:r>
            <a:r>
              <a:rPr lang="en-US" sz="900" dirty="0" err="1"/>
              <a:t>Temel</a:t>
            </a:r>
            <a:r>
              <a:rPr lang="en-US" sz="900" dirty="0"/>
              <a:t> </a:t>
            </a:r>
            <a:r>
              <a:rPr lang="en-US" sz="900" dirty="0" err="1"/>
              <a:t>Yılı</a:t>
            </a:r>
            <a:r>
              <a:rPr lang="en-US" sz="900" dirty="0"/>
              <a:t> </a:t>
            </a:r>
            <a:r>
              <a:rPr lang="en-US" sz="900" dirty="0" err="1"/>
              <a:t>Tüketici</a:t>
            </a:r>
            <a:r>
              <a:rPr lang="en-US" sz="900" dirty="0"/>
              <a:t> Fiyatları Genel </a:t>
            </a:r>
            <a:r>
              <a:rPr lang="en-US" sz="900" dirty="0" err="1"/>
              <a:t>Endeksi’nde</a:t>
            </a:r>
            <a:r>
              <a:rPr lang="en-US" sz="900" dirty="0"/>
              <a:t>, </a:t>
            </a:r>
            <a:r>
              <a:rPr lang="en-US" sz="900" dirty="0" err="1"/>
              <a:t>bir</a:t>
            </a:r>
            <a:r>
              <a:rPr lang="en-US" sz="900" dirty="0"/>
              <a:t> </a:t>
            </a:r>
            <a:r>
              <a:rPr lang="en-US" sz="900" dirty="0" err="1"/>
              <a:t>önceki</a:t>
            </a:r>
            <a:r>
              <a:rPr lang="en-US" sz="900" dirty="0"/>
              <a:t> </a:t>
            </a:r>
            <a:r>
              <a:rPr lang="en-US" sz="900" dirty="0" err="1"/>
              <a:t>aya</a:t>
            </a:r>
            <a:r>
              <a:rPr lang="en-US" sz="900" dirty="0"/>
              <a:t> göre %4.59, </a:t>
            </a:r>
            <a:r>
              <a:rPr lang="en-US" sz="900" dirty="0" err="1"/>
              <a:t>bir</a:t>
            </a:r>
            <a:r>
              <a:rPr lang="en-US" sz="900" dirty="0"/>
              <a:t> </a:t>
            </a:r>
            <a:r>
              <a:rPr lang="en-US" sz="900" dirty="0" err="1"/>
              <a:t>önceki</a:t>
            </a:r>
            <a:r>
              <a:rPr lang="en-US" sz="900" dirty="0"/>
              <a:t> </a:t>
            </a:r>
            <a:r>
              <a:rPr lang="en-US" sz="900" dirty="0" err="1"/>
              <a:t>yılın</a:t>
            </a:r>
            <a:r>
              <a:rPr lang="en-US" sz="900" dirty="0"/>
              <a:t> </a:t>
            </a:r>
            <a:r>
              <a:rPr lang="en-US" sz="900" dirty="0" err="1"/>
              <a:t>Aralık</a:t>
            </a:r>
            <a:r>
              <a:rPr lang="en-US" sz="900" dirty="0"/>
              <a:t> </a:t>
            </a:r>
            <a:r>
              <a:rPr lang="en-US" sz="900" dirty="0" err="1"/>
              <a:t>ayına</a:t>
            </a:r>
            <a:r>
              <a:rPr lang="en-US" sz="900" dirty="0"/>
              <a:t> göre %8.60 ve </a:t>
            </a:r>
            <a:r>
              <a:rPr lang="en-US" sz="900" dirty="0" err="1"/>
              <a:t>bir</a:t>
            </a:r>
            <a:r>
              <a:rPr lang="en-US" sz="900" dirty="0"/>
              <a:t> </a:t>
            </a:r>
            <a:r>
              <a:rPr lang="en-US" sz="900" dirty="0" err="1"/>
              <a:t>önceki</a:t>
            </a:r>
            <a:r>
              <a:rPr lang="en-US" sz="900" dirty="0"/>
              <a:t> </a:t>
            </a:r>
            <a:r>
              <a:rPr lang="en-US" sz="900" dirty="0" err="1"/>
              <a:t>yılın</a:t>
            </a:r>
            <a:r>
              <a:rPr lang="en-US" sz="900" dirty="0"/>
              <a:t> aynı </a:t>
            </a:r>
            <a:r>
              <a:rPr lang="en-US" sz="900" dirty="0" err="1"/>
              <a:t>ayına</a:t>
            </a:r>
            <a:r>
              <a:rPr lang="en-US" sz="900" dirty="0"/>
              <a:t> göre %85.71 </a:t>
            </a:r>
            <a:r>
              <a:rPr lang="en-US" sz="900" dirty="0" err="1"/>
              <a:t>değişim</a:t>
            </a:r>
            <a:r>
              <a:rPr lang="en-US" sz="900" dirty="0"/>
              <a:t> </a:t>
            </a:r>
            <a:r>
              <a:rPr lang="en-US" sz="900" dirty="0" err="1"/>
              <a:t>gerçekleşmiştir</a:t>
            </a:r>
            <a:r>
              <a:rPr lang="en-US" sz="900" dirty="0"/>
              <a:t>. 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155863" y="3065874"/>
            <a:ext cx="4471189" cy="3600870"/>
            <a:chOff x="365986" y="2232298"/>
            <a:chExt cx="4471190" cy="4557214"/>
          </a:xfrm>
        </p:grpSpPr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394759" y="2232298"/>
              <a:ext cx="4442417" cy="1030514"/>
            </a:xfrm>
            <a:prstGeom prst="rect">
              <a:avLst/>
            </a:prstGeom>
          </p:spPr>
        </p:pic>
        <p:pic>
          <p:nvPicPr>
            <p:cNvPr id="14" name="Picture 13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365986" y="3506166"/>
              <a:ext cx="4471189" cy="3283346"/>
            </a:xfrm>
            <a:prstGeom prst="rect">
              <a:avLst/>
            </a:prstGeom>
          </p:spPr>
        </p:pic>
      </p:grpSp>
      <p:pic>
        <p:nvPicPr>
          <p:cNvPr id="33" name="Picture 3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36" y="6623699"/>
            <a:ext cx="5328366" cy="957155"/>
          </a:xfrm>
          <a:prstGeom prst="rect">
            <a:avLst/>
          </a:prstGeom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1346063"/>
              </p:ext>
            </p:extLst>
          </p:nvPr>
        </p:nvGraphicFramePr>
        <p:xfrm>
          <a:off x="155863" y="1173450"/>
          <a:ext cx="4987635" cy="824132"/>
        </p:xfrm>
        <a:graphic>
          <a:graphicData uri="http://schemas.openxmlformats.org/drawingml/2006/table">
            <a:tbl>
              <a:tblPr/>
              <a:tblGrid>
                <a:gridCol w="1063070">
                  <a:extLst>
                    <a:ext uri="{9D8B030D-6E8A-4147-A177-3AD203B41FA5}">
                      <a16:colId xmlns:a16="http://schemas.microsoft.com/office/drawing/2014/main" val="2285179703"/>
                    </a:ext>
                  </a:extLst>
                </a:gridCol>
                <a:gridCol w="383664">
                  <a:extLst>
                    <a:ext uri="{9D8B030D-6E8A-4147-A177-3AD203B41FA5}">
                      <a16:colId xmlns:a16="http://schemas.microsoft.com/office/drawing/2014/main" val="802001890"/>
                    </a:ext>
                  </a:extLst>
                </a:gridCol>
                <a:gridCol w="503559">
                  <a:extLst>
                    <a:ext uri="{9D8B030D-6E8A-4147-A177-3AD203B41FA5}">
                      <a16:colId xmlns:a16="http://schemas.microsoft.com/office/drawing/2014/main" val="2769740566"/>
                    </a:ext>
                  </a:extLst>
                </a:gridCol>
                <a:gridCol w="383664">
                  <a:extLst>
                    <a:ext uri="{9D8B030D-6E8A-4147-A177-3AD203B41FA5}">
                      <a16:colId xmlns:a16="http://schemas.microsoft.com/office/drawing/2014/main" val="44125582"/>
                    </a:ext>
                  </a:extLst>
                </a:gridCol>
                <a:gridCol w="1454728">
                  <a:extLst>
                    <a:ext uri="{9D8B030D-6E8A-4147-A177-3AD203B41FA5}">
                      <a16:colId xmlns:a16="http://schemas.microsoft.com/office/drawing/2014/main" val="3190446059"/>
                    </a:ext>
                  </a:extLst>
                </a:gridCol>
                <a:gridCol w="383664">
                  <a:extLst>
                    <a:ext uri="{9D8B030D-6E8A-4147-A177-3AD203B41FA5}">
                      <a16:colId xmlns:a16="http://schemas.microsoft.com/office/drawing/2014/main" val="4411667"/>
                    </a:ext>
                  </a:extLst>
                </a:gridCol>
                <a:gridCol w="383664">
                  <a:extLst>
                    <a:ext uri="{9D8B030D-6E8A-4147-A177-3AD203B41FA5}">
                      <a16:colId xmlns:a16="http://schemas.microsoft.com/office/drawing/2014/main" val="2674482536"/>
                    </a:ext>
                  </a:extLst>
                </a:gridCol>
                <a:gridCol w="431622">
                  <a:extLst>
                    <a:ext uri="{9D8B030D-6E8A-4147-A177-3AD203B41FA5}">
                      <a16:colId xmlns:a16="http://schemas.microsoft.com/office/drawing/2014/main" val="4092530343"/>
                    </a:ext>
                  </a:extLst>
                </a:gridCol>
              </a:tblGrid>
              <a:tr h="116898"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524" marR="5524" marT="5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</a:rPr>
                        <a:t>29.Şub</a:t>
                      </a:r>
                    </a:p>
                  </a:txBody>
                  <a:tcPr marL="5524" marR="5524" marT="55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</a:rPr>
                        <a:t>15.Mar</a:t>
                      </a:r>
                    </a:p>
                  </a:txBody>
                  <a:tcPr marL="5524" marR="5524" marT="55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</a:rPr>
                        <a:t>Değişim</a:t>
                      </a:r>
                    </a:p>
                  </a:txBody>
                  <a:tcPr marL="5524" marR="5524" marT="55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524" marR="5524" marT="55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</a:rPr>
                        <a:t>29.Şub</a:t>
                      </a:r>
                    </a:p>
                  </a:txBody>
                  <a:tcPr marL="5524" marR="5524" marT="55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</a:rPr>
                        <a:t>15.Mar</a:t>
                      </a:r>
                    </a:p>
                  </a:txBody>
                  <a:tcPr marL="5524" marR="5524" marT="55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</a:rPr>
                        <a:t>Değişim</a:t>
                      </a:r>
                    </a:p>
                  </a:txBody>
                  <a:tcPr marL="5524" marR="5524" marT="55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5342669"/>
                  </a:ext>
                </a:extLst>
              </a:tr>
              <a:tr h="116898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</a:rPr>
                        <a:t>USD/TL</a:t>
                      </a:r>
                    </a:p>
                  </a:txBody>
                  <a:tcPr marL="5524" marR="5524" marT="5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</a:rPr>
                        <a:t>31,2950</a:t>
                      </a:r>
                    </a:p>
                  </a:txBody>
                  <a:tcPr marL="5524" marR="5524" marT="55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</a:rPr>
                        <a:t>32,1309</a:t>
                      </a:r>
                    </a:p>
                  </a:txBody>
                  <a:tcPr marL="5524" marR="5524" marT="55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2,60%</a:t>
                      </a:r>
                    </a:p>
                  </a:txBody>
                  <a:tcPr marL="5524" marR="5524" marT="55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</a:rPr>
                        <a:t>2 Yıllık Gösterge Tahvil Faizi</a:t>
                      </a:r>
                    </a:p>
                  </a:txBody>
                  <a:tcPr marL="5524" marR="5524" marT="5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</a:rPr>
                        <a:t>40,87</a:t>
                      </a:r>
                    </a:p>
                  </a:txBody>
                  <a:tcPr marL="5524" marR="5524" marT="55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</a:rPr>
                        <a:t>43,75</a:t>
                      </a:r>
                    </a:p>
                  </a:txBody>
                  <a:tcPr marL="5524" marR="5524" marT="55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6,58%</a:t>
                      </a:r>
                    </a:p>
                  </a:txBody>
                  <a:tcPr marL="5524" marR="5524" marT="55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38584075"/>
                  </a:ext>
                </a:extLst>
              </a:tr>
              <a:tr h="122743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</a:rPr>
                        <a:t>EUR/TL</a:t>
                      </a:r>
                    </a:p>
                  </a:txBody>
                  <a:tcPr marL="5524" marR="5524" marT="5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</a:rPr>
                        <a:t>33,6927</a:t>
                      </a:r>
                    </a:p>
                  </a:txBody>
                  <a:tcPr marL="5524" marR="5524" marT="55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</a:rPr>
                        <a:t>34,9629</a:t>
                      </a:r>
                    </a:p>
                  </a:txBody>
                  <a:tcPr marL="5524" marR="5524" marT="55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3,63%</a:t>
                      </a:r>
                    </a:p>
                  </a:txBody>
                  <a:tcPr marL="5524" marR="5524" marT="55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</a:rPr>
                        <a:t>Türkiye 5 yıllık CDS Primi (baz puan)</a:t>
                      </a:r>
                    </a:p>
                  </a:txBody>
                  <a:tcPr marL="5524" marR="5524" marT="5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</a:rPr>
                        <a:t>288,00</a:t>
                      </a:r>
                    </a:p>
                  </a:txBody>
                  <a:tcPr marL="5524" marR="5524" marT="55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</a:rPr>
                        <a:t>306,71</a:t>
                      </a:r>
                    </a:p>
                  </a:txBody>
                  <a:tcPr marL="5524" marR="5524" marT="55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6,10%</a:t>
                      </a:r>
                    </a:p>
                  </a:txBody>
                  <a:tcPr marL="5524" marR="5524" marT="55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50833463"/>
                  </a:ext>
                </a:extLst>
              </a:tr>
              <a:tr h="122743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</a:rPr>
                        <a:t>GBP/TL</a:t>
                      </a:r>
                    </a:p>
                  </a:txBody>
                  <a:tcPr marL="5524" marR="5524" marT="5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</a:rPr>
                        <a:t>39,3690</a:t>
                      </a:r>
                    </a:p>
                  </a:txBody>
                  <a:tcPr marL="5524" marR="5524" marT="55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</a:rPr>
                        <a:t>40,9105</a:t>
                      </a:r>
                    </a:p>
                  </a:txBody>
                  <a:tcPr marL="5524" marR="5524" marT="55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3,77%</a:t>
                      </a:r>
                    </a:p>
                  </a:txBody>
                  <a:tcPr marL="5524" marR="5524" marT="55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</a:rPr>
                        <a:t>BIST 100 Endeksi</a:t>
                      </a:r>
                    </a:p>
                  </a:txBody>
                  <a:tcPr marL="5524" marR="5524" marT="5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</a:rPr>
                        <a:t>9193,69</a:t>
                      </a:r>
                    </a:p>
                  </a:txBody>
                  <a:tcPr marL="5524" marR="5524" marT="55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</a:rPr>
                        <a:t>8282,7</a:t>
                      </a:r>
                    </a:p>
                  </a:txBody>
                  <a:tcPr marL="5524" marR="5524" marT="55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-11,0%</a:t>
                      </a:r>
                    </a:p>
                  </a:txBody>
                  <a:tcPr marL="5524" marR="5524" marT="55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54625169"/>
                  </a:ext>
                </a:extLst>
              </a:tr>
              <a:tr h="122743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</a:rPr>
                        <a:t>EUR/USD</a:t>
                      </a:r>
                    </a:p>
                  </a:txBody>
                  <a:tcPr marL="5524" marR="5524" marT="5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</a:rPr>
                        <a:t>1,0803</a:t>
                      </a:r>
                    </a:p>
                  </a:txBody>
                  <a:tcPr marL="5524" marR="5524" marT="55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</a:rPr>
                        <a:t>1,0887</a:t>
                      </a:r>
                    </a:p>
                  </a:txBody>
                  <a:tcPr marL="5524" marR="5524" marT="55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0,77%</a:t>
                      </a:r>
                    </a:p>
                  </a:txBody>
                  <a:tcPr marL="5524" marR="5524" marT="55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 dirty="0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</a:rPr>
                        <a:t>ABD 10 </a:t>
                      </a:r>
                      <a:r>
                        <a:rPr lang="en-US" sz="600" b="1" i="0" u="none" strike="noStrike" dirty="0" err="1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</a:rPr>
                        <a:t>Yıllık</a:t>
                      </a:r>
                      <a:r>
                        <a:rPr lang="en-US" sz="600" b="1" i="0" u="none" strike="noStrike" dirty="0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600" b="1" i="0" u="none" strike="noStrike" dirty="0" err="1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</a:rPr>
                        <a:t>Tahvil</a:t>
                      </a:r>
                      <a:r>
                        <a:rPr lang="en-US" sz="600" b="1" i="0" u="none" strike="noStrike" dirty="0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600" b="1" i="0" u="none" strike="noStrike" dirty="0" err="1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</a:rPr>
                        <a:t>Faizi</a:t>
                      </a:r>
                      <a:endParaRPr lang="en-US" sz="600" b="1" i="0" u="none" strike="noStrike" dirty="0">
                        <a:solidFill>
                          <a:srgbClr val="16365C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24" marR="5524" marT="5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</a:rPr>
                        <a:t>4,254</a:t>
                      </a:r>
                    </a:p>
                  </a:txBody>
                  <a:tcPr marL="5524" marR="5524" marT="55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</a:rPr>
                        <a:t>4,308</a:t>
                      </a:r>
                    </a:p>
                  </a:txBody>
                  <a:tcPr marL="5524" marR="5524" marT="55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1,25%</a:t>
                      </a:r>
                    </a:p>
                  </a:txBody>
                  <a:tcPr marL="5524" marR="5524" marT="55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11042613"/>
                  </a:ext>
                </a:extLst>
              </a:tr>
              <a:tr h="105209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</a:rPr>
                        <a:t>GBP/USD</a:t>
                      </a:r>
                    </a:p>
                  </a:txBody>
                  <a:tcPr marL="5524" marR="5524" marT="5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</a:rPr>
                        <a:t>1,2623</a:t>
                      </a:r>
                    </a:p>
                  </a:txBody>
                  <a:tcPr marL="5524" marR="5524" marT="55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</a:rPr>
                        <a:t>1,2739</a:t>
                      </a:r>
                    </a:p>
                  </a:txBody>
                  <a:tcPr marL="5524" marR="5524" marT="55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0,91%</a:t>
                      </a:r>
                    </a:p>
                  </a:txBody>
                  <a:tcPr marL="5524" marR="5524" marT="55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</a:rPr>
                        <a:t>Altın </a:t>
                      </a:r>
                      <a:r>
                        <a:rPr lang="en-US" sz="600" b="0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</a:rPr>
                        <a:t>(USD/Ons)</a:t>
                      </a:r>
                      <a:endParaRPr lang="en-US" sz="600" b="1" i="0" u="none" strike="noStrike">
                        <a:solidFill>
                          <a:srgbClr val="16365C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24" marR="5524" marT="5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</a:rPr>
                        <a:t>2043,24</a:t>
                      </a:r>
                    </a:p>
                  </a:txBody>
                  <a:tcPr marL="5524" marR="5524" marT="55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</a:rPr>
                        <a:t>2155,54</a:t>
                      </a:r>
                    </a:p>
                  </a:txBody>
                  <a:tcPr marL="5524" marR="5524" marT="55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5,21%</a:t>
                      </a:r>
                    </a:p>
                  </a:txBody>
                  <a:tcPr marL="5524" marR="5524" marT="55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59176069"/>
                  </a:ext>
                </a:extLst>
              </a:tr>
              <a:tr h="116898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</a:rPr>
                        <a:t>EUR/GBP</a:t>
                      </a:r>
                    </a:p>
                  </a:txBody>
                  <a:tcPr marL="5524" marR="5524" marT="5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</a:rPr>
                        <a:t>0,8555</a:t>
                      </a:r>
                    </a:p>
                  </a:txBody>
                  <a:tcPr marL="5524" marR="5524" marT="55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</a:rPr>
                        <a:t>0,8544</a:t>
                      </a:r>
                    </a:p>
                  </a:txBody>
                  <a:tcPr marL="5524" marR="5524" marT="55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-0,1%</a:t>
                      </a:r>
                    </a:p>
                  </a:txBody>
                  <a:tcPr marL="5524" marR="5524" marT="55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</a:rPr>
                        <a:t>Petrol</a:t>
                      </a:r>
                      <a:r>
                        <a:rPr lang="en-US" sz="600" b="0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</a:rPr>
                        <a:t> (USD/Varil)</a:t>
                      </a:r>
                      <a:endParaRPr lang="en-US" sz="600" b="1" i="0" u="none" strike="noStrike">
                        <a:solidFill>
                          <a:srgbClr val="16365C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24" marR="5524" marT="5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</a:rPr>
                        <a:t>78,2</a:t>
                      </a:r>
                    </a:p>
                  </a:txBody>
                  <a:tcPr marL="5524" marR="5524" marT="55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</a:rPr>
                        <a:t>81,04</a:t>
                      </a:r>
                    </a:p>
                  </a:txBody>
                  <a:tcPr marL="5524" marR="5524" marT="55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3,50%</a:t>
                      </a:r>
                    </a:p>
                  </a:txBody>
                  <a:tcPr marL="5524" marR="5524" marT="55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534320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61523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aptur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10406" y="644236"/>
            <a:ext cx="2118832" cy="405246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228600" y="7110701"/>
            <a:ext cx="24210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www.neareastbank.com</a:t>
            </a:r>
            <a:endParaRPr lang="en-US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6" y="6604108"/>
            <a:ext cx="5328366" cy="95715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72" y="0"/>
            <a:ext cx="5328366" cy="1024217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51619" y="1024217"/>
            <a:ext cx="27414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900" dirty="0"/>
          </a:p>
          <a:p>
            <a:endParaRPr lang="en-US" sz="900" dirty="0"/>
          </a:p>
        </p:txBody>
      </p:sp>
      <p:sp>
        <p:nvSpPr>
          <p:cNvPr id="6" name="Rectangle 5"/>
          <p:cNvSpPr/>
          <p:nvPr/>
        </p:nvSpPr>
        <p:spPr>
          <a:xfrm>
            <a:off x="228600" y="1154643"/>
            <a:ext cx="4937759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b="1" dirty="0" err="1"/>
              <a:t>Dış</a:t>
            </a:r>
            <a:r>
              <a:rPr lang="en-US" sz="900" b="1" dirty="0"/>
              <a:t> </a:t>
            </a:r>
            <a:r>
              <a:rPr lang="en-US" sz="900" b="1" dirty="0" err="1"/>
              <a:t>Ticaret</a:t>
            </a:r>
            <a:r>
              <a:rPr lang="en-US" sz="900" b="1" dirty="0"/>
              <a:t> </a:t>
            </a:r>
            <a:r>
              <a:rPr lang="en-US" sz="900" b="1" dirty="0" err="1"/>
              <a:t>İstatistikleri</a:t>
            </a:r>
            <a:r>
              <a:rPr lang="en-US" sz="900" b="1" dirty="0"/>
              <a:t>, </a:t>
            </a:r>
            <a:r>
              <a:rPr lang="en-US" sz="900" b="1" dirty="0" err="1"/>
              <a:t>Ocak</a:t>
            </a:r>
            <a:r>
              <a:rPr lang="en-US" sz="900" b="1" dirty="0"/>
              <a:t> </a:t>
            </a:r>
            <a:r>
              <a:rPr lang="en-US" sz="900" b="1" dirty="0" smtClean="0"/>
              <a:t>2024</a:t>
            </a:r>
          </a:p>
          <a:p>
            <a:endParaRPr lang="en-US" sz="900" b="1" dirty="0" smtClean="0"/>
          </a:p>
          <a:p>
            <a:pPr marL="171450" indent="-171450" algn="just" fontAlgn="base">
              <a:buFont typeface="Arial" panose="020B0604020202020204" pitchFamily="34" charset="0"/>
              <a:buChar char="•"/>
            </a:pPr>
            <a:r>
              <a:rPr lang="en-US" sz="900" b="1" dirty="0" err="1"/>
              <a:t>Ocak</a:t>
            </a:r>
            <a:r>
              <a:rPr lang="en-US" sz="900" b="1" dirty="0"/>
              <a:t> </a:t>
            </a:r>
            <a:r>
              <a:rPr lang="en-US" sz="900" b="1" dirty="0" err="1"/>
              <a:t>ayında</a:t>
            </a:r>
            <a:r>
              <a:rPr lang="en-US" sz="900" b="1" dirty="0"/>
              <a:t> </a:t>
            </a:r>
            <a:r>
              <a:rPr lang="en-US" sz="900" b="1" dirty="0" err="1"/>
              <a:t>genel</a:t>
            </a:r>
            <a:r>
              <a:rPr lang="en-US" sz="900" b="1" dirty="0"/>
              <a:t> </a:t>
            </a:r>
            <a:r>
              <a:rPr lang="en-US" sz="900" b="1" dirty="0" err="1"/>
              <a:t>ticaret</a:t>
            </a:r>
            <a:r>
              <a:rPr lang="en-US" sz="900" b="1" dirty="0"/>
              <a:t> </a:t>
            </a:r>
            <a:r>
              <a:rPr lang="en-US" sz="900" b="1" dirty="0" err="1"/>
              <a:t>sistemine</a:t>
            </a:r>
            <a:r>
              <a:rPr lang="en-US" sz="900" b="1" dirty="0"/>
              <a:t> göre </a:t>
            </a:r>
            <a:r>
              <a:rPr lang="en-US" sz="900" b="1" dirty="0" err="1"/>
              <a:t>ihracat</a:t>
            </a:r>
            <a:r>
              <a:rPr lang="en-US" sz="900" b="1" dirty="0"/>
              <a:t> %3,5 </a:t>
            </a:r>
            <a:r>
              <a:rPr lang="en-US" sz="900" b="1" dirty="0" err="1"/>
              <a:t>arttı</a:t>
            </a:r>
            <a:r>
              <a:rPr lang="en-US" sz="900" b="1" dirty="0"/>
              <a:t>, </a:t>
            </a:r>
            <a:r>
              <a:rPr lang="en-US" sz="900" b="1" dirty="0" err="1"/>
              <a:t>ithalat</a:t>
            </a:r>
            <a:r>
              <a:rPr lang="en-US" sz="900" b="1" dirty="0"/>
              <a:t> %22,0 </a:t>
            </a:r>
            <a:r>
              <a:rPr lang="en-US" sz="900" b="1" dirty="0" err="1"/>
              <a:t>azaldı</a:t>
            </a:r>
            <a:r>
              <a:rPr lang="en-US" sz="900" b="1" dirty="0"/>
              <a:t>.</a:t>
            </a:r>
          </a:p>
          <a:p>
            <a:pPr marL="171450" indent="-171450" algn="just" fontAlgn="base">
              <a:buFont typeface="Arial" panose="020B0604020202020204" pitchFamily="34" charset="0"/>
              <a:buChar char="•"/>
            </a:pPr>
            <a:endParaRPr lang="en-US" sz="900" dirty="0"/>
          </a:p>
          <a:p>
            <a:pPr algn="just" fontAlgn="base"/>
            <a:r>
              <a:rPr lang="en-US" sz="900" dirty="0" err="1"/>
              <a:t>Türkiye</a:t>
            </a:r>
            <a:r>
              <a:rPr lang="en-US" sz="900" dirty="0"/>
              <a:t> </a:t>
            </a:r>
            <a:r>
              <a:rPr lang="en-US" sz="900" dirty="0" err="1"/>
              <a:t>İstatistik</a:t>
            </a:r>
            <a:r>
              <a:rPr lang="en-US" sz="900" dirty="0"/>
              <a:t> </a:t>
            </a:r>
            <a:r>
              <a:rPr lang="en-US" sz="900" dirty="0" err="1"/>
              <a:t>Kurumu</a:t>
            </a:r>
            <a:r>
              <a:rPr lang="en-US" sz="900" dirty="0"/>
              <a:t> </a:t>
            </a:r>
            <a:r>
              <a:rPr lang="en-US" sz="900" dirty="0" err="1"/>
              <a:t>ile</a:t>
            </a:r>
            <a:r>
              <a:rPr lang="en-US" sz="900" dirty="0"/>
              <a:t> </a:t>
            </a:r>
            <a:r>
              <a:rPr lang="en-US" sz="900" dirty="0" err="1"/>
              <a:t>Ticaret</a:t>
            </a:r>
            <a:r>
              <a:rPr lang="en-US" sz="900" dirty="0"/>
              <a:t> </a:t>
            </a:r>
            <a:r>
              <a:rPr lang="en-US" sz="900" dirty="0" err="1"/>
              <a:t>Bakanlığı</a:t>
            </a:r>
            <a:r>
              <a:rPr lang="en-US" sz="900" dirty="0"/>
              <a:t> </a:t>
            </a:r>
            <a:r>
              <a:rPr lang="en-US" sz="900" dirty="0" err="1"/>
              <a:t>iş</a:t>
            </a:r>
            <a:r>
              <a:rPr lang="en-US" sz="900" dirty="0"/>
              <a:t> </a:t>
            </a:r>
            <a:r>
              <a:rPr lang="en-US" sz="900" dirty="0" err="1"/>
              <a:t>birliğiyle</a:t>
            </a:r>
            <a:r>
              <a:rPr lang="en-US" sz="900" dirty="0"/>
              <a:t> </a:t>
            </a:r>
            <a:r>
              <a:rPr lang="en-US" sz="900" dirty="0" err="1"/>
              <a:t>genel</a:t>
            </a:r>
            <a:r>
              <a:rPr lang="en-US" sz="900" dirty="0"/>
              <a:t> </a:t>
            </a:r>
            <a:r>
              <a:rPr lang="en-US" sz="900" dirty="0" err="1"/>
              <a:t>ticaret</a:t>
            </a:r>
            <a:r>
              <a:rPr lang="en-US" sz="900" dirty="0"/>
              <a:t> </a:t>
            </a:r>
            <a:r>
              <a:rPr lang="en-US" sz="900" dirty="0" err="1"/>
              <a:t>sistemi</a:t>
            </a:r>
            <a:r>
              <a:rPr lang="en-US" sz="900" dirty="0"/>
              <a:t> </a:t>
            </a:r>
            <a:r>
              <a:rPr lang="en-US" sz="900" dirty="0" err="1"/>
              <a:t>kapsamında</a:t>
            </a:r>
            <a:r>
              <a:rPr lang="en-US" sz="900" dirty="0"/>
              <a:t> </a:t>
            </a:r>
            <a:r>
              <a:rPr lang="en-US" sz="900" dirty="0" err="1"/>
              <a:t>üretilen</a:t>
            </a:r>
            <a:r>
              <a:rPr lang="en-US" sz="900" dirty="0"/>
              <a:t> </a:t>
            </a:r>
            <a:r>
              <a:rPr lang="en-US" sz="900" dirty="0" err="1"/>
              <a:t>geçici</a:t>
            </a:r>
            <a:r>
              <a:rPr lang="en-US" sz="900" dirty="0"/>
              <a:t> </a:t>
            </a:r>
            <a:r>
              <a:rPr lang="en-US" sz="900" dirty="0" err="1"/>
              <a:t>dış</a:t>
            </a:r>
            <a:r>
              <a:rPr lang="en-US" sz="900" dirty="0"/>
              <a:t> </a:t>
            </a:r>
            <a:r>
              <a:rPr lang="en-US" sz="900" dirty="0" err="1"/>
              <a:t>ticaret</a:t>
            </a:r>
            <a:r>
              <a:rPr lang="en-US" sz="900" dirty="0"/>
              <a:t> </a:t>
            </a:r>
            <a:r>
              <a:rPr lang="en-US" sz="900" dirty="0" err="1"/>
              <a:t>verilerine</a:t>
            </a:r>
            <a:r>
              <a:rPr lang="en-US" sz="900" dirty="0"/>
              <a:t> göre; </a:t>
            </a:r>
            <a:r>
              <a:rPr lang="en-US" sz="900" dirty="0" err="1"/>
              <a:t>ihracat</a:t>
            </a:r>
            <a:r>
              <a:rPr lang="en-US" sz="900" dirty="0"/>
              <a:t> 2024 </a:t>
            </a:r>
            <a:r>
              <a:rPr lang="en-US" sz="900" dirty="0" err="1"/>
              <a:t>yılı</a:t>
            </a:r>
            <a:r>
              <a:rPr lang="en-US" sz="900" dirty="0"/>
              <a:t> </a:t>
            </a:r>
            <a:r>
              <a:rPr lang="en-US" sz="900" dirty="0" err="1"/>
              <a:t>Ocak</a:t>
            </a:r>
            <a:r>
              <a:rPr lang="en-US" sz="900" dirty="0"/>
              <a:t> </a:t>
            </a:r>
            <a:r>
              <a:rPr lang="en-US" sz="900" dirty="0" err="1"/>
              <a:t>ayında</a:t>
            </a:r>
            <a:r>
              <a:rPr lang="en-US" sz="900" dirty="0"/>
              <a:t>, </a:t>
            </a:r>
            <a:r>
              <a:rPr lang="en-US" sz="900" dirty="0" err="1"/>
              <a:t>bir</a:t>
            </a:r>
            <a:r>
              <a:rPr lang="en-US" sz="900" dirty="0"/>
              <a:t> </a:t>
            </a:r>
            <a:r>
              <a:rPr lang="en-US" sz="900" dirty="0" err="1"/>
              <a:t>önceki</a:t>
            </a:r>
            <a:r>
              <a:rPr lang="en-US" sz="900" dirty="0"/>
              <a:t> </a:t>
            </a:r>
            <a:r>
              <a:rPr lang="en-US" sz="900" dirty="0" err="1"/>
              <a:t>yılın</a:t>
            </a:r>
            <a:r>
              <a:rPr lang="en-US" sz="900" dirty="0"/>
              <a:t> aynı </a:t>
            </a:r>
            <a:r>
              <a:rPr lang="en-US" sz="900" dirty="0" err="1"/>
              <a:t>ayına</a:t>
            </a:r>
            <a:r>
              <a:rPr lang="en-US" sz="900" dirty="0"/>
              <a:t> göre %3,5 </a:t>
            </a:r>
            <a:r>
              <a:rPr lang="en-US" sz="900" dirty="0" err="1"/>
              <a:t>artarak</a:t>
            </a:r>
            <a:r>
              <a:rPr lang="en-US" sz="900" dirty="0"/>
              <a:t> 19 </a:t>
            </a:r>
            <a:r>
              <a:rPr lang="en-US" sz="900" dirty="0" err="1"/>
              <a:t>milyar</a:t>
            </a:r>
            <a:r>
              <a:rPr lang="en-US" sz="900" dirty="0"/>
              <a:t> 991 milyon dolar, </a:t>
            </a:r>
            <a:r>
              <a:rPr lang="en-US" sz="900" dirty="0" err="1"/>
              <a:t>ithalat</a:t>
            </a:r>
            <a:r>
              <a:rPr lang="en-US" sz="900" dirty="0"/>
              <a:t> %22,0 </a:t>
            </a:r>
            <a:r>
              <a:rPr lang="en-US" sz="900" dirty="0" err="1"/>
              <a:t>azalarak</a:t>
            </a:r>
            <a:r>
              <a:rPr lang="en-US" sz="900" dirty="0"/>
              <a:t> 26 </a:t>
            </a:r>
            <a:r>
              <a:rPr lang="en-US" sz="900" dirty="0" err="1"/>
              <a:t>milyar</a:t>
            </a:r>
            <a:r>
              <a:rPr lang="en-US" sz="900" dirty="0"/>
              <a:t> 218 milyon dolar olarak </a:t>
            </a:r>
            <a:r>
              <a:rPr lang="en-US" sz="900" dirty="0" err="1"/>
              <a:t>gerçekleşti</a:t>
            </a:r>
            <a:r>
              <a:rPr lang="en-US" sz="900" dirty="0"/>
              <a:t>.</a:t>
            </a:r>
          </a:p>
          <a:p>
            <a:pPr algn="just" fontAlgn="base"/>
            <a:endParaRPr lang="en-US" sz="900" dirty="0"/>
          </a:p>
          <a:p>
            <a:pPr marL="171450" indent="-171450" algn="just" fontAlgn="base">
              <a:buFont typeface="Arial" panose="020B0604020202020204" pitchFamily="34" charset="0"/>
              <a:buChar char="•"/>
            </a:pPr>
            <a:r>
              <a:rPr lang="en-US" sz="900" b="1" dirty="0" err="1"/>
              <a:t>Dış</a:t>
            </a:r>
            <a:r>
              <a:rPr lang="en-US" sz="900" b="1" dirty="0"/>
              <a:t> </a:t>
            </a:r>
            <a:r>
              <a:rPr lang="en-US" sz="900" b="1" dirty="0" err="1"/>
              <a:t>ticaret</a:t>
            </a:r>
            <a:r>
              <a:rPr lang="en-US" sz="900" b="1" dirty="0"/>
              <a:t> </a:t>
            </a:r>
            <a:r>
              <a:rPr lang="en-US" sz="900" b="1" dirty="0" err="1"/>
              <a:t>açığı</a:t>
            </a:r>
            <a:r>
              <a:rPr lang="en-US" sz="900" b="1" dirty="0"/>
              <a:t> </a:t>
            </a:r>
            <a:r>
              <a:rPr lang="en-US" sz="900" b="1" dirty="0" err="1"/>
              <a:t>Ocak</a:t>
            </a:r>
            <a:r>
              <a:rPr lang="en-US" sz="900" b="1" dirty="0"/>
              <a:t> </a:t>
            </a:r>
            <a:r>
              <a:rPr lang="en-US" sz="900" b="1" dirty="0" err="1"/>
              <a:t>ayında</a:t>
            </a:r>
            <a:r>
              <a:rPr lang="en-US" sz="900" b="1" dirty="0"/>
              <a:t> %56,4 </a:t>
            </a:r>
            <a:r>
              <a:rPr lang="en-US" sz="900" b="1" dirty="0" err="1"/>
              <a:t>azaldı</a:t>
            </a:r>
            <a:r>
              <a:rPr lang="en-US" sz="900" b="1" dirty="0"/>
              <a:t>.</a:t>
            </a:r>
          </a:p>
          <a:p>
            <a:pPr marL="171450" indent="-171450" algn="just" fontAlgn="base">
              <a:buFont typeface="Arial" panose="020B0604020202020204" pitchFamily="34" charset="0"/>
              <a:buChar char="•"/>
            </a:pPr>
            <a:endParaRPr lang="en-US" sz="900" dirty="0"/>
          </a:p>
          <a:p>
            <a:pPr algn="just" fontAlgn="base"/>
            <a:r>
              <a:rPr lang="en-US" sz="900" dirty="0" err="1"/>
              <a:t>Ocak</a:t>
            </a:r>
            <a:r>
              <a:rPr lang="en-US" sz="900" dirty="0"/>
              <a:t> </a:t>
            </a:r>
            <a:r>
              <a:rPr lang="en-US" sz="900" dirty="0" err="1"/>
              <a:t>ayında</a:t>
            </a:r>
            <a:r>
              <a:rPr lang="en-US" sz="900" dirty="0"/>
              <a:t> </a:t>
            </a:r>
            <a:r>
              <a:rPr lang="en-US" sz="900" dirty="0" err="1"/>
              <a:t>dış</a:t>
            </a:r>
            <a:r>
              <a:rPr lang="en-US" sz="900" dirty="0"/>
              <a:t> </a:t>
            </a:r>
            <a:r>
              <a:rPr lang="en-US" sz="900" dirty="0" err="1"/>
              <a:t>ticaret</a:t>
            </a:r>
            <a:r>
              <a:rPr lang="en-US" sz="900" dirty="0"/>
              <a:t> </a:t>
            </a:r>
            <a:r>
              <a:rPr lang="en-US" sz="900" dirty="0" err="1"/>
              <a:t>açığı</a:t>
            </a:r>
            <a:r>
              <a:rPr lang="en-US" sz="900" dirty="0"/>
              <a:t> </a:t>
            </a:r>
            <a:r>
              <a:rPr lang="en-US" sz="900" dirty="0" err="1"/>
              <a:t>bir</a:t>
            </a:r>
            <a:r>
              <a:rPr lang="en-US" sz="900" dirty="0"/>
              <a:t> </a:t>
            </a:r>
            <a:r>
              <a:rPr lang="en-US" sz="900" dirty="0" err="1"/>
              <a:t>önceki</a:t>
            </a:r>
            <a:r>
              <a:rPr lang="en-US" sz="900" dirty="0"/>
              <a:t> </a:t>
            </a:r>
            <a:r>
              <a:rPr lang="en-US" sz="900" dirty="0" err="1"/>
              <a:t>yılın</a:t>
            </a:r>
            <a:r>
              <a:rPr lang="en-US" sz="900" dirty="0"/>
              <a:t> aynı </a:t>
            </a:r>
            <a:r>
              <a:rPr lang="en-US" sz="900" dirty="0" err="1"/>
              <a:t>ayına</a:t>
            </a:r>
            <a:r>
              <a:rPr lang="en-US" sz="900" dirty="0"/>
              <a:t> göre %56,4 </a:t>
            </a:r>
            <a:r>
              <a:rPr lang="en-US" sz="900" dirty="0" err="1"/>
              <a:t>azalarak</a:t>
            </a:r>
            <a:r>
              <a:rPr lang="en-US" sz="900" dirty="0"/>
              <a:t> 14 </a:t>
            </a:r>
            <a:r>
              <a:rPr lang="en-US" sz="900" dirty="0" err="1"/>
              <a:t>milyar</a:t>
            </a:r>
            <a:r>
              <a:rPr lang="en-US" sz="900" dirty="0"/>
              <a:t> 290 milyon </a:t>
            </a:r>
            <a:r>
              <a:rPr lang="en-US" sz="900" dirty="0" err="1"/>
              <a:t>dolardan</a:t>
            </a:r>
            <a:r>
              <a:rPr lang="en-US" sz="900" dirty="0"/>
              <a:t>, 6 </a:t>
            </a:r>
            <a:r>
              <a:rPr lang="en-US" sz="900" dirty="0" err="1"/>
              <a:t>milyar</a:t>
            </a:r>
            <a:r>
              <a:rPr lang="en-US" sz="900" dirty="0"/>
              <a:t> 227 milyon </a:t>
            </a:r>
            <a:r>
              <a:rPr lang="en-US" sz="900" dirty="0" err="1"/>
              <a:t>dolara</a:t>
            </a:r>
            <a:r>
              <a:rPr lang="en-US" sz="900" dirty="0"/>
              <a:t> </a:t>
            </a:r>
            <a:r>
              <a:rPr lang="en-US" sz="900" dirty="0" err="1"/>
              <a:t>geriledi</a:t>
            </a:r>
            <a:r>
              <a:rPr lang="en-US" sz="900" dirty="0"/>
              <a:t>. </a:t>
            </a:r>
            <a:r>
              <a:rPr lang="en-US" sz="900" dirty="0" err="1"/>
              <a:t>İhracatın</a:t>
            </a:r>
            <a:r>
              <a:rPr lang="en-US" sz="900" dirty="0"/>
              <a:t> </a:t>
            </a:r>
            <a:r>
              <a:rPr lang="en-US" sz="900" dirty="0" err="1"/>
              <a:t>ithalatı</a:t>
            </a:r>
            <a:r>
              <a:rPr lang="en-US" sz="900" dirty="0"/>
              <a:t> </a:t>
            </a:r>
            <a:r>
              <a:rPr lang="en-US" sz="900" dirty="0" err="1"/>
              <a:t>karşılama</a:t>
            </a:r>
            <a:r>
              <a:rPr lang="en-US" sz="900" dirty="0"/>
              <a:t> </a:t>
            </a:r>
            <a:r>
              <a:rPr lang="en-US" sz="900" dirty="0" err="1"/>
              <a:t>oranı</a:t>
            </a:r>
            <a:r>
              <a:rPr lang="en-US" sz="900" dirty="0"/>
              <a:t> 2023 </a:t>
            </a:r>
            <a:r>
              <a:rPr lang="en-US" sz="900" dirty="0" err="1"/>
              <a:t>Ocak</a:t>
            </a:r>
            <a:r>
              <a:rPr lang="en-US" sz="900" dirty="0"/>
              <a:t> </a:t>
            </a:r>
            <a:r>
              <a:rPr lang="en-US" sz="900" dirty="0" err="1"/>
              <a:t>ayında</a:t>
            </a:r>
            <a:r>
              <a:rPr lang="en-US" sz="900" dirty="0"/>
              <a:t> %57,5 </a:t>
            </a:r>
            <a:r>
              <a:rPr lang="en-US" sz="900" dirty="0" err="1"/>
              <a:t>iken</a:t>
            </a:r>
            <a:r>
              <a:rPr lang="en-US" sz="900" dirty="0"/>
              <a:t>, 2024 </a:t>
            </a:r>
            <a:r>
              <a:rPr lang="en-US" sz="900" dirty="0" err="1"/>
              <a:t>Ocak</a:t>
            </a:r>
            <a:r>
              <a:rPr lang="en-US" sz="900" dirty="0"/>
              <a:t> </a:t>
            </a:r>
            <a:r>
              <a:rPr lang="en-US" sz="900" dirty="0" err="1"/>
              <a:t>ayında</a:t>
            </a:r>
            <a:r>
              <a:rPr lang="en-US" sz="900" dirty="0"/>
              <a:t> %76,2'ye </a:t>
            </a:r>
            <a:r>
              <a:rPr lang="en-US" sz="900" dirty="0" err="1"/>
              <a:t>yükseldi</a:t>
            </a:r>
            <a:r>
              <a:rPr lang="en-US" sz="900" dirty="0"/>
              <a:t>.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16522" y="3448905"/>
            <a:ext cx="4703885" cy="30025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1798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aptur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11280" y="679320"/>
            <a:ext cx="2118832" cy="405246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2426" y="6665073"/>
            <a:ext cx="3118854" cy="286537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89660" y="5561464"/>
            <a:ext cx="515166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en-US" sz="800" b="1" i="1" dirty="0" smtClean="0">
                <a:solidFill>
                  <a:prstClr val="black"/>
                </a:solidFill>
              </a:rPr>
              <a:t>YASAL UYARI: </a:t>
            </a:r>
            <a:r>
              <a:rPr lang="tr-TR" sz="800" i="1" dirty="0" smtClean="0">
                <a:solidFill>
                  <a:prstClr val="black"/>
                </a:solidFill>
              </a:rPr>
              <a:t>Burada </a:t>
            </a:r>
            <a:r>
              <a:rPr lang="tr-TR" sz="800" i="1" dirty="0">
                <a:solidFill>
                  <a:prstClr val="black"/>
                </a:solidFill>
              </a:rPr>
              <a:t>yer alan </a:t>
            </a:r>
            <a:r>
              <a:rPr lang="tr-TR" sz="800" i="1" dirty="0" smtClean="0">
                <a:solidFill>
                  <a:prstClr val="black"/>
                </a:solidFill>
              </a:rPr>
              <a:t>bilgiler</a:t>
            </a:r>
            <a:r>
              <a:rPr lang="en-US" sz="800" i="1" dirty="0" smtClean="0">
                <a:solidFill>
                  <a:prstClr val="black"/>
                </a:solidFill>
              </a:rPr>
              <a:t>,</a:t>
            </a:r>
            <a:r>
              <a:rPr lang="tr-TR" sz="800" i="1" dirty="0" smtClean="0">
                <a:solidFill>
                  <a:prstClr val="black"/>
                </a:solidFill>
              </a:rPr>
              <a:t> </a:t>
            </a:r>
            <a:r>
              <a:rPr lang="en-US" sz="800" i="1" dirty="0" err="1" smtClean="0">
                <a:solidFill>
                  <a:prstClr val="black"/>
                </a:solidFill>
              </a:rPr>
              <a:t>Bankamız</a:t>
            </a:r>
            <a:r>
              <a:rPr lang="en-US" sz="800" i="1" dirty="0" smtClean="0">
                <a:solidFill>
                  <a:prstClr val="black"/>
                </a:solidFill>
              </a:rPr>
              <a:t> </a:t>
            </a:r>
            <a:r>
              <a:rPr lang="en-US" sz="800" i="1" dirty="0" err="1" smtClean="0">
                <a:solidFill>
                  <a:prstClr val="black"/>
                </a:solidFill>
              </a:rPr>
              <a:t>uzmanları</a:t>
            </a:r>
            <a:r>
              <a:rPr lang="en-US" sz="800" i="1" dirty="0" smtClean="0">
                <a:solidFill>
                  <a:prstClr val="black"/>
                </a:solidFill>
              </a:rPr>
              <a:t> </a:t>
            </a:r>
            <a:r>
              <a:rPr lang="en-US" sz="800" i="1" dirty="0" err="1" smtClean="0">
                <a:solidFill>
                  <a:prstClr val="black"/>
                </a:solidFill>
              </a:rPr>
              <a:t>tarafından</a:t>
            </a:r>
            <a:r>
              <a:rPr lang="en-US" sz="800" i="1" dirty="0">
                <a:solidFill>
                  <a:prstClr val="black"/>
                </a:solidFill>
              </a:rPr>
              <a:t> </a:t>
            </a:r>
            <a:r>
              <a:rPr lang="en-US" sz="800" i="1" dirty="0" err="1" smtClean="0">
                <a:solidFill>
                  <a:prstClr val="black"/>
                </a:solidFill>
              </a:rPr>
              <a:t>güvenilir</a:t>
            </a:r>
            <a:r>
              <a:rPr lang="en-US" sz="800" i="1" dirty="0" smtClean="0">
                <a:solidFill>
                  <a:prstClr val="black"/>
                </a:solidFill>
              </a:rPr>
              <a:t> </a:t>
            </a:r>
            <a:r>
              <a:rPr lang="en-US" sz="800" i="1" dirty="0" err="1" smtClean="0">
                <a:solidFill>
                  <a:prstClr val="black"/>
                </a:solidFill>
              </a:rPr>
              <a:t>olduğuna</a:t>
            </a:r>
            <a:r>
              <a:rPr lang="en-US" sz="800" i="1" dirty="0" smtClean="0">
                <a:solidFill>
                  <a:prstClr val="black"/>
                </a:solidFill>
              </a:rPr>
              <a:t> </a:t>
            </a:r>
            <a:r>
              <a:rPr lang="en-US" sz="800" i="1" dirty="0" err="1" smtClean="0">
                <a:solidFill>
                  <a:prstClr val="black"/>
                </a:solidFill>
              </a:rPr>
              <a:t>inanılan</a:t>
            </a:r>
            <a:r>
              <a:rPr lang="en-US" sz="800" i="1" dirty="0" smtClean="0">
                <a:solidFill>
                  <a:prstClr val="black"/>
                </a:solidFill>
              </a:rPr>
              <a:t> </a:t>
            </a:r>
            <a:r>
              <a:rPr lang="en-US" sz="800" i="1" dirty="0" err="1" smtClean="0">
                <a:solidFill>
                  <a:prstClr val="black"/>
                </a:solidFill>
              </a:rPr>
              <a:t>kamuya</a:t>
            </a:r>
            <a:r>
              <a:rPr lang="en-US" sz="800" i="1" dirty="0" smtClean="0">
                <a:solidFill>
                  <a:prstClr val="black"/>
                </a:solidFill>
              </a:rPr>
              <a:t> </a:t>
            </a:r>
            <a:r>
              <a:rPr lang="en-US" sz="800" i="1" dirty="0" err="1" smtClean="0">
                <a:solidFill>
                  <a:prstClr val="black"/>
                </a:solidFill>
              </a:rPr>
              <a:t>açık</a:t>
            </a:r>
            <a:r>
              <a:rPr lang="en-US" sz="800" i="1" dirty="0" smtClean="0">
                <a:solidFill>
                  <a:prstClr val="black"/>
                </a:solidFill>
              </a:rPr>
              <a:t> </a:t>
            </a:r>
            <a:r>
              <a:rPr lang="en-US" sz="800" i="1" dirty="0" err="1" smtClean="0">
                <a:solidFill>
                  <a:prstClr val="black"/>
                </a:solidFill>
              </a:rPr>
              <a:t>kaynaklar</a:t>
            </a:r>
            <a:r>
              <a:rPr lang="en-US" sz="800" i="1" dirty="0" smtClean="0">
                <a:solidFill>
                  <a:prstClr val="black"/>
                </a:solidFill>
              </a:rPr>
              <a:t> </a:t>
            </a:r>
            <a:r>
              <a:rPr lang="en-US" sz="800" i="1" dirty="0" err="1" smtClean="0">
                <a:solidFill>
                  <a:prstClr val="black"/>
                </a:solidFill>
              </a:rPr>
              <a:t>kullanılarak</a:t>
            </a:r>
            <a:r>
              <a:rPr lang="en-US" sz="800" i="1" dirty="0" smtClean="0">
                <a:solidFill>
                  <a:prstClr val="black"/>
                </a:solidFill>
              </a:rPr>
              <a:t>, </a:t>
            </a:r>
            <a:r>
              <a:rPr lang="tr-TR" sz="800" i="1" dirty="0" smtClean="0">
                <a:solidFill>
                  <a:prstClr val="black"/>
                </a:solidFill>
              </a:rPr>
              <a:t>bilgilendirme </a:t>
            </a:r>
            <a:r>
              <a:rPr lang="tr-TR" sz="800" i="1" dirty="0">
                <a:solidFill>
                  <a:prstClr val="black"/>
                </a:solidFill>
              </a:rPr>
              <a:t>amacı ile hazırlanmıştır. </a:t>
            </a:r>
            <a:r>
              <a:rPr lang="en-US" sz="800" i="1" dirty="0" err="1" smtClean="0">
                <a:solidFill>
                  <a:prstClr val="black"/>
                </a:solidFill>
              </a:rPr>
              <a:t>Paylaşılan</a:t>
            </a:r>
            <a:r>
              <a:rPr lang="en-US" sz="800" i="1" dirty="0" smtClean="0">
                <a:solidFill>
                  <a:prstClr val="black"/>
                </a:solidFill>
              </a:rPr>
              <a:t> </a:t>
            </a:r>
            <a:r>
              <a:rPr lang="en-US" sz="800" i="1" dirty="0" err="1" smtClean="0">
                <a:solidFill>
                  <a:prstClr val="black"/>
                </a:solidFill>
              </a:rPr>
              <a:t>veri</a:t>
            </a:r>
            <a:r>
              <a:rPr lang="en-US" sz="800" i="1" dirty="0" smtClean="0">
                <a:solidFill>
                  <a:prstClr val="black"/>
                </a:solidFill>
              </a:rPr>
              <a:t>, </a:t>
            </a:r>
            <a:r>
              <a:rPr lang="en-US" sz="800" i="1" dirty="0" err="1" smtClean="0">
                <a:solidFill>
                  <a:prstClr val="black"/>
                </a:solidFill>
              </a:rPr>
              <a:t>finansal</a:t>
            </a:r>
            <a:r>
              <a:rPr lang="tr-TR" sz="800" i="1" dirty="0" smtClean="0">
                <a:solidFill>
                  <a:prstClr val="black"/>
                </a:solidFill>
              </a:rPr>
              <a:t> </a:t>
            </a:r>
            <a:r>
              <a:rPr lang="tr-TR" sz="800" i="1" dirty="0">
                <a:solidFill>
                  <a:prstClr val="black"/>
                </a:solidFill>
              </a:rPr>
              <a:t>bilgi, </a:t>
            </a:r>
            <a:r>
              <a:rPr lang="en-US" sz="800" i="1" dirty="0" err="1" smtClean="0">
                <a:solidFill>
                  <a:prstClr val="black"/>
                </a:solidFill>
              </a:rPr>
              <a:t>görüş</a:t>
            </a:r>
            <a:r>
              <a:rPr lang="tr-TR" sz="800" i="1" dirty="0" smtClean="0">
                <a:solidFill>
                  <a:prstClr val="black"/>
                </a:solidFill>
              </a:rPr>
              <a:t> </a:t>
            </a:r>
            <a:r>
              <a:rPr lang="tr-TR" sz="800" i="1" dirty="0">
                <a:solidFill>
                  <a:prstClr val="black"/>
                </a:solidFill>
              </a:rPr>
              <a:t>ve </a:t>
            </a:r>
            <a:r>
              <a:rPr lang="tr-TR" sz="800" i="1" dirty="0" smtClean="0">
                <a:solidFill>
                  <a:prstClr val="black"/>
                </a:solidFill>
              </a:rPr>
              <a:t>tavsiyeler </a:t>
            </a:r>
            <a:r>
              <a:rPr lang="tr-TR" sz="800" i="1" dirty="0">
                <a:solidFill>
                  <a:prstClr val="black"/>
                </a:solidFill>
              </a:rPr>
              <a:t>yatırım danışmanlığı kapsamında değildir. Herhangi bir yatırım aracının alım-satım önerisi ya da getiri vaadi olarak yorumlanmamalıdır. Bu görüşler mali durumunuz ile risk ve getiri tercihlerinize uygun olmayabilir. Bu nedenle</a:t>
            </a:r>
            <a:r>
              <a:rPr lang="tr-TR" sz="800" i="1" dirty="0" smtClean="0">
                <a:solidFill>
                  <a:prstClr val="black"/>
                </a:solidFill>
              </a:rPr>
              <a:t>,</a:t>
            </a:r>
            <a:r>
              <a:rPr lang="en-US" sz="800" i="1" dirty="0" smtClean="0">
                <a:solidFill>
                  <a:prstClr val="black"/>
                </a:solidFill>
              </a:rPr>
              <a:t> </a:t>
            </a:r>
            <a:r>
              <a:rPr lang="tr-TR" sz="800" i="1" dirty="0" smtClean="0">
                <a:solidFill>
                  <a:prstClr val="black"/>
                </a:solidFill>
              </a:rPr>
              <a:t>sadece </a:t>
            </a:r>
            <a:r>
              <a:rPr lang="tr-TR" sz="800" i="1" dirty="0">
                <a:solidFill>
                  <a:prstClr val="black"/>
                </a:solidFill>
              </a:rPr>
              <a:t>burada yer alan bilgilere dayanarak yatırım kararı verilmesi beklentilerinize uygun sonuçlar doğurmayabilir</a:t>
            </a:r>
            <a:r>
              <a:rPr lang="tr-TR" sz="800" i="1" dirty="0" smtClean="0">
                <a:solidFill>
                  <a:prstClr val="black"/>
                </a:solidFill>
              </a:rPr>
              <a:t>.</a:t>
            </a:r>
            <a:r>
              <a:rPr lang="en-US" sz="800" i="1" dirty="0" smtClean="0">
                <a:solidFill>
                  <a:prstClr val="black"/>
                </a:solidFill>
              </a:rPr>
              <a:t> </a:t>
            </a:r>
            <a:r>
              <a:rPr lang="tr-TR" sz="800" i="1" dirty="0" smtClean="0">
                <a:solidFill>
                  <a:prstClr val="black"/>
                </a:solidFill>
              </a:rPr>
              <a:t>Burada </a:t>
            </a:r>
            <a:r>
              <a:rPr lang="tr-TR" sz="800" i="1" dirty="0">
                <a:solidFill>
                  <a:prstClr val="black"/>
                </a:solidFill>
              </a:rPr>
              <a:t>yer alan fiyatlar, veriler ve bilgilerin tam ve doğru olduğu garanti edilemez; içerik, haber verilmeksizin değiştirilebilir</a:t>
            </a:r>
            <a:r>
              <a:rPr lang="tr-TR" sz="800" i="1" dirty="0" smtClean="0">
                <a:solidFill>
                  <a:prstClr val="black"/>
                </a:solidFill>
              </a:rPr>
              <a:t>. Bu </a:t>
            </a:r>
            <a:r>
              <a:rPr lang="tr-TR" sz="800" i="1" dirty="0">
                <a:solidFill>
                  <a:prstClr val="black"/>
                </a:solidFill>
              </a:rPr>
              <a:t>kaynakların kullanılması nedeni ile ortaya çıkabilecek </a:t>
            </a:r>
            <a:r>
              <a:rPr lang="tr-TR" sz="800" i="1" dirty="0" smtClean="0">
                <a:solidFill>
                  <a:prstClr val="black"/>
                </a:solidFill>
              </a:rPr>
              <a:t>hatalardan</a:t>
            </a:r>
            <a:r>
              <a:rPr lang="en-US" sz="800" i="1" dirty="0" smtClean="0">
                <a:solidFill>
                  <a:prstClr val="black"/>
                </a:solidFill>
              </a:rPr>
              <a:t> </a:t>
            </a:r>
            <a:r>
              <a:rPr lang="en-US" sz="800" i="1" dirty="0" err="1" smtClean="0">
                <a:solidFill>
                  <a:prstClr val="black"/>
                </a:solidFill>
              </a:rPr>
              <a:t>ya</a:t>
            </a:r>
            <a:r>
              <a:rPr lang="en-US" sz="800" i="1" dirty="0" smtClean="0">
                <a:solidFill>
                  <a:prstClr val="black"/>
                </a:solidFill>
              </a:rPr>
              <a:t> da </a:t>
            </a:r>
            <a:r>
              <a:rPr lang="en-US" sz="800" i="1" dirty="0" err="1" smtClean="0">
                <a:solidFill>
                  <a:prstClr val="black"/>
                </a:solidFill>
              </a:rPr>
              <a:t>zararlardan</a:t>
            </a:r>
            <a:r>
              <a:rPr lang="tr-TR" sz="800" i="1" dirty="0" smtClean="0">
                <a:solidFill>
                  <a:prstClr val="black"/>
                </a:solidFill>
              </a:rPr>
              <a:t> </a:t>
            </a:r>
            <a:r>
              <a:rPr lang="tr-TR" sz="800" i="1" dirty="0">
                <a:solidFill>
                  <a:prstClr val="black"/>
                </a:solidFill>
              </a:rPr>
              <a:t>Near East Bank Ltd. sorumlu </a:t>
            </a:r>
            <a:r>
              <a:rPr lang="tr-TR" sz="800" i="1" dirty="0" smtClean="0">
                <a:solidFill>
                  <a:prstClr val="black"/>
                </a:solidFill>
              </a:rPr>
              <a:t>de</a:t>
            </a:r>
            <a:r>
              <a:rPr lang="en-US" sz="800" i="1" dirty="0" smtClean="0">
                <a:solidFill>
                  <a:prstClr val="black"/>
                </a:solidFill>
              </a:rPr>
              <a:t>ğ</a:t>
            </a:r>
            <a:r>
              <a:rPr lang="tr-TR" sz="800" i="1" dirty="0" smtClean="0">
                <a:solidFill>
                  <a:prstClr val="black"/>
                </a:solidFill>
              </a:rPr>
              <a:t>ildir</a:t>
            </a:r>
            <a:r>
              <a:rPr lang="tr-TR" sz="800" i="1" dirty="0">
                <a:solidFill>
                  <a:prstClr val="black"/>
                </a:solidFill>
              </a:rPr>
              <a:t>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746" y="0"/>
            <a:ext cx="5328366" cy="102226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619" y="6602774"/>
            <a:ext cx="5327493" cy="958489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2051992" y="5356598"/>
            <a:ext cx="320492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err="1" smtClean="0"/>
              <a:t>Kaynaklar</a:t>
            </a:r>
            <a:r>
              <a:rPr lang="en-US" sz="800" dirty="0" smtClean="0"/>
              <a:t>: TÜİK, Bloomberg, TCMB, İSO, T.C. </a:t>
            </a:r>
            <a:r>
              <a:rPr lang="en-US" sz="800" dirty="0" err="1" smtClean="0"/>
              <a:t>Ticaret</a:t>
            </a:r>
            <a:r>
              <a:rPr lang="en-US" sz="800" dirty="0" smtClean="0"/>
              <a:t> </a:t>
            </a:r>
            <a:r>
              <a:rPr lang="en-US" sz="800" dirty="0" err="1" smtClean="0"/>
              <a:t>Bakanlığı</a:t>
            </a:r>
            <a:r>
              <a:rPr lang="en-US" sz="800" dirty="0" smtClean="0"/>
              <a:t>, KKTC DPÖ.</a:t>
            </a:r>
            <a:endParaRPr lang="en-US" sz="800" dirty="0"/>
          </a:p>
        </p:txBody>
      </p:sp>
      <p:sp>
        <p:nvSpPr>
          <p:cNvPr id="12" name="Text Placeholder 18"/>
          <p:cNvSpPr txBox="1">
            <a:spLocks/>
          </p:cNvSpPr>
          <p:nvPr/>
        </p:nvSpPr>
        <p:spPr>
          <a:xfrm>
            <a:off x="159396" y="1192483"/>
            <a:ext cx="2497690" cy="3763492"/>
          </a:xfrm>
          <a:prstGeom prst="rect">
            <a:avLst/>
          </a:prstGeom>
        </p:spPr>
        <p:txBody>
          <a:bodyPr>
            <a:noAutofit/>
          </a:bodyPr>
          <a:lstStyle>
            <a:lvl1pPr marL="99921" indent="-99921" algn="l" defTabSz="399684" rtl="0" eaLnBrk="1" latinLnBrk="0" hangingPunct="1">
              <a:lnSpc>
                <a:spcPct val="90000"/>
              </a:lnSpc>
              <a:spcBef>
                <a:spcPts val="437"/>
              </a:spcBef>
              <a:buFont typeface="Arial" panose="020B0604020202020204" pitchFamily="34" charset="0"/>
              <a:buChar char="•"/>
              <a:defRPr sz="122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99763" indent="-99921" algn="l" defTabSz="399684" rtl="0" eaLnBrk="1" latinLnBrk="0" hangingPunct="1">
              <a:lnSpc>
                <a:spcPct val="90000"/>
              </a:lnSpc>
              <a:spcBef>
                <a:spcPts val="219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99605" indent="-99921" algn="l" defTabSz="399684" rtl="0" eaLnBrk="1" latinLnBrk="0" hangingPunct="1">
              <a:lnSpc>
                <a:spcPct val="90000"/>
              </a:lnSpc>
              <a:spcBef>
                <a:spcPts val="219"/>
              </a:spcBef>
              <a:buFont typeface="Arial" panose="020B0604020202020204" pitchFamily="34" charset="0"/>
              <a:buChar char="•"/>
              <a:defRPr sz="87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99447" indent="-99921" algn="l" defTabSz="399684" rtl="0" eaLnBrk="1" latinLnBrk="0" hangingPunct="1">
              <a:lnSpc>
                <a:spcPct val="90000"/>
              </a:lnSpc>
              <a:spcBef>
                <a:spcPts val="219"/>
              </a:spcBef>
              <a:buFont typeface="Arial" panose="020B0604020202020204" pitchFamily="34" charset="0"/>
              <a:buChar char="•"/>
              <a:defRPr sz="78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99290" indent="-99921" algn="l" defTabSz="399684" rtl="0" eaLnBrk="1" latinLnBrk="0" hangingPunct="1">
              <a:lnSpc>
                <a:spcPct val="90000"/>
              </a:lnSpc>
              <a:spcBef>
                <a:spcPts val="219"/>
              </a:spcBef>
              <a:buFont typeface="Arial" panose="020B0604020202020204" pitchFamily="34" charset="0"/>
              <a:buChar char="•"/>
              <a:defRPr sz="78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9132" indent="-99921" algn="l" defTabSz="399684" rtl="0" eaLnBrk="1" latinLnBrk="0" hangingPunct="1">
              <a:lnSpc>
                <a:spcPct val="90000"/>
              </a:lnSpc>
              <a:spcBef>
                <a:spcPts val="219"/>
              </a:spcBef>
              <a:buFont typeface="Arial" panose="020B0604020202020204" pitchFamily="34" charset="0"/>
              <a:buChar char="•"/>
              <a:defRPr sz="78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98974" indent="-99921" algn="l" defTabSz="399684" rtl="0" eaLnBrk="1" latinLnBrk="0" hangingPunct="1">
              <a:lnSpc>
                <a:spcPct val="90000"/>
              </a:lnSpc>
              <a:spcBef>
                <a:spcPts val="219"/>
              </a:spcBef>
              <a:buFont typeface="Arial" panose="020B0604020202020204" pitchFamily="34" charset="0"/>
              <a:buChar char="•"/>
              <a:defRPr sz="78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498816" indent="-99921" algn="l" defTabSz="399684" rtl="0" eaLnBrk="1" latinLnBrk="0" hangingPunct="1">
              <a:lnSpc>
                <a:spcPct val="90000"/>
              </a:lnSpc>
              <a:spcBef>
                <a:spcPts val="219"/>
              </a:spcBef>
              <a:buFont typeface="Arial" panose="020B0604020202020204" pitchFamily="34" charset="0"/>
              <a:buChar char="•"/>
              <a:defRPr sz="78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698658" indent="-99921" algn="l" defTabSz="399684" rtl="0" eaLnBrk="1" latinLnBrk="0" hangingPunct="1">
              <a:lnSpc>
                <a:spcPct val="90000"/>
              </a:lnSpc>
              <a:spcBef>
                <a:spcPts val="219"/>
              </a:spcBef>
              <a:buFont typeface="Arial" panose="020B0604020202020204" pitchFamily="34" charset="0"/>
              <a:buChar char="•"/>
              <a:defRPr sz="78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endParaRPr lang="en-US" sz="900" dirty="0"/>
          </a:p>
        </p:txBody>
      </p:sp>
      <p:sp>
        <p:nvSpPr>
          <p:cNvPr id="7" name="Rectangle 6"/>
          <p:cNvSpPr/>
          <p:nvPr/>
        </p:nvSpPr>
        <p:spPr>
          <a:xfrm>
            <a:off x="129902" y="1166902"/>
            <a:ext cx="236711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n-US" sz="900" dirty="0"/>
          </a:p>
          <a:p>
            <a:endParaRPr lang="en-US" sz="900" dirty="0"/>
          </a:p>
        </p:txBody>
      </p:sp>
      <p:sp>
        <p:nvSpPr>
          <p:cNvPr id="6" name="Rectangle 5"/>
          <p:cNvSpPr/>
          <p:nvPr/>
        </p:nvSpPr>
        <p:spPr>
          <a:xfrm>
            <a:off x="92426" y="1135338"/>
            <a:ext cx="248313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n-US" dirty="0"/>
          </a:p>
          <a:p>
            <a:pPr algn="just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59395" y="1026584"/>
            <a:ext cx="4958705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 algn="just" fontAlgn="base">
              <a:buFont typeface="Arial" panose="020B0604020202020204" pitchFamily="34" charset="0"/>
              <a:buChar char="•"/>
            </a:pPr>
            <a:r>
              <a:rPr lang="en-US" sz="900" b="1" dirty="0" err="1"/>
              <a:t>Gayrisafi</a:t>
            </a:r>
            <a:r>
              <a:rPr lang="en-US" sz="900" b="1" dirty="0"/>
              <a:t> Yurt </a:t>
            </a:r>
            <a:r>
              <a:rPr lang="en-US" sz="900" b="1" dirty="0" err="1"/>
              <a:t>İçi</a:t>
            </a:r>
            <a:r>
              <a:rPr lang="en-US" sz="900" b="1" dirty="0"/>
              <a:t> </a:t>
            </a:r>
            <a:r>
              <a:rPr lang="en-US" sz="900" b="1" dirty="0" err="1"/>
              <a:t>Hasıla</a:t>
            </a:r>
            <a:r>
              <a:rPr lang="en-US" sz="900" b="1" dirty="0"/>
              <a:t> (GSYH) 2023 </a:t>
            </a:r>
            <a:r>
              <a:rPr lang="en-US" sz="900" b="1" dirty="0" err="1" smtClean="0"/>
              <a:t>yılı</a:t>
            </a:r>
            <a:endParaRPr lang="en-US" sz="900" b="1" dirty="0" smtClean="0"/>
          </a:p>
          <a:p>
            <a:pPr marL="171450" indent="-171450" algn="just" fontAlgn="base">
              <a:buFont typeface="Arial" panose="020B0604020202020204" pitchFamily="34" charset="0"/>
              <a:buChar char="•"/>
            </a:pPr>
            <a:endParaRPr lang="en-US" sz="900" dirty="0" smtClean="0"/>
          </a:p>
          <a:p>
            <a:pPr algn="just" fontAlgn="base"/>
            <a:r>
              <a:rPr lang="en-US" sz="900" dirty="0" err="1" smtClean="0"/>
              <a:t>Üretim</a:t>
            </a:r>
            <a:r>
              <a:rPr lang="en-US" sz="900" dirty="0" smtClean="0"/>
              <a:t> </a:t>
            </a:r>
            <a:r>
              <a:rPr lang="en-US" sz="900" dirty="0" err="1" smtClean="0"/>
              <a:t>yöntemine</a:t>
            </a:r>
            <a:r>
              <a:rPr lang="en-US" sz="900" dirty="0" smtClean="0"/>
              <a:t> </a:t>
            </a:r>
            <a:r>
              <a:rPr lang="en-US" sz="900" dirty="0" err="1" smtClean="0"/>
              <a:t>göre</a:t>
            </a:r>
            <a:r>
              <a:rPr lang="en-US" sz="900" dirty="0" smtClean="0"/>
              <a:t> </a:t>
            </a:r>
            <a:r>
              <a:rPr lang="en-US" sz="900" dirty="0" err="1" smtClean="0"/>
              <a:t>dört</a:t>
            </a:r>
            <a:r>
              <a:rPr lang="en-US" sz="900" dirty="0" smtClean="0"/>
              <a:t> </a:t>
            </a:r>
            <a:r>
              <a:rPr lang="en-US" sz="900" dirty="0" err="1" smtClean="0"/>
              <a:t>dönem</a:t>
            </a:r>
            <a:r>
              <a:rPr lang="en-US" sz="900" dirty="0" smtClean="0"/>
              <a:t> </a:t>
            </a:r>
            <a:r>
              <a:rPr lang="en-US" sz="900" dirty="0" err="1" smtClean="0"/>
              <a:t>toplamıyla</a:t>
            </a:r>
            <a:r>
              <a:rPr lang="en-US" sz="900" dirty="0" smtClean="0"/>
              <a:t> </a:t>
            </a:r>
            <a:r>
              <a:rPr lang="en-US" sz="900" dirty="0" err="1" smtClean="0"/>
              <a:t>elde</a:t>
            </a:r>
            <a:r>
              <a:rPr lang="en-US" sz="900" dirty="0" smtClean="0"/>
              <a:t> </a:t>
            </a:r>
            <a:r>
              <a:rPr lang="en-US" sz="900" dirty="0" err="1" smtClean="0"/>
              <a:t>edilen</a:t>
            </a:r>
            <a:r>
              <a:rPr lang="en-US" sz="900" dirty="0" smtClean="0"/>
              <a:t> </a:t>
            </a:r>
            <a:r>
              <a:rPr lang="en-US" sz="900" dirty="0" err="1" smtClean="0"/>
              <a:t>yıllık</a:t>
            </a:r>
            <a:r>
              <a:rPr lang="en-US" sz="900" dirty="0" smtClean="0"/>
              <a:t> GSYH, </a:t>
            </a:r>
            <a:r>
              <a:rPr lang="en-US" sz="900" dirty="0" err="1" smtClean="0"/>
              <a:t>zincirlenmiş</a:t>
            </a:r>
            <a:r>
              <a:rPr lang="en-US" sz="900" dirty="0" smtClean="0"/>
              <a:t> </a:t>
            </a:r>
            <a:r>
              <a:rPr lang="en-US" sz="900" dirty="0" err="1" smtClean="0"/>
              <a:t>hacim</a:t>
            </a:r>
            <a:r>
              <a:rPr lang="en-US" sz="900" dirty="0" smtClean="0"/>
              <a:t> </a:t>
            </a:r>
            <a:r>
              <a:rPr lang="en-US" sz="900" dirty="0" err="1" smtClean="0"/>
              <a:t>endeksi</a:t>
            </a:r>
            <a:r>
              <a:rPr lang="en-US" sz="900" dirty="0" smtClean="0"/>
              <a:t> olarak (2009=100), 2023 </a:t>
            </a:r>
            <a:r>
              <a:rPr lang="en-US" sz="900" dirty="0" err="1" smtClean="0"/>
              <a:t>yılında</a:t>
            </a:r>
            <a:r>
              <a:rPr lang="en-US" sz="900" dirty="0" smtClean="0"/>
              <a:t> bir </a:t>
            </a:r>
            <a:r>
              <a:rPr lang="en-US" sz="900" dirty="0" err="1" smtClean="0"/>
              <a:t>önceki</a:t>
            </a:r>
            <a:r>
              <a:rPr lang="en-US" sz="900" dirty="0" smtClean="0"/>
              <a:t> </a:t>
            </a:r>
            <a:r>
              <a:rPr lang="en-US" sz="900" dirty="0" err="1" smtClean="0"/>
              <a:t>yıla</a:t>
            </a:r>
            <a:r>
              <a:rPr lang="en-US" sz="900" dirty="0" smtClean="0"/>
              <a:t> </a:t>
            </a:r>
            <a:r>
              <a:rPr lang="en-US" sz="900" dirty="0" err="1" smtClean="0"/>
              <a:t>göre</a:t>
            </a:r>
            <a:r>
              <a:rPr lang="en-US" sz="900" dirty="0" smtClean="0"/>
              <a:t> %4,5 </a:t>
            </a:r>
            <a:r>
              <a:rPr lang="en-US" sz="900" dirty="0" err="1" smtClean="0"/>
              <a:t>arttı</a:t>
            </a:r>
            <a:r>
              <a:rPr lang="en-US" sz="900" dirty="0" smtClean="0"/>
              <a:t>.</a:t>
            </a:r>
          </a:p>
          <a:p>
            <a:pPr marL="171450" indent="-171450" algn="just" fontAlgn="base">
              <a:buFont typeface="Arial" panose="020B0604020202020204" pitchFamily="34" charset="0"/>
              <a:buChar char="•"/>
            </a:pPr>
            <a:endParaRPr lang="en-US" sz="900" dirty="0"/>
          </a:p>
          <a:p>
            <a:pPr algn="just" fontAlgn="base"/>
            <a:r>
              <a:rPr lang="en-US" sz="900" dirty="0" err="1"/>
              <a:t>Üretim</a:t>
            </a:r>
            <a:r>
              <a:rPr lang="en-US" sz="900" dirty="0"/>
              <a:t> </a:t>
            </a:r>
            <a:r>
              <a:rPr lang="en-US" sz="900" dirty="0" err="1"/>
              <a:t>yöntemine</a:t>
            </a:r>
            <a:r>
              <a:rPr lang="en-US" sz="900" dirty="0"/>
              <a:t> göre </a:t>
            </a:r>
            <a:r>
              <a:rPr lang="en-US" sz="900" dirty="0" err="1"/>
              <a:t>cari</a:t>
            </a:r>
            <a:r>
              <a:rPr lang="en-US" sz="900" dirty="0"/>
              <a:t> </a:t>
            </a:r>
            <a:r>
              <a:rPr lang="en-US" sz="900" dirty="0" err="1"/>
              <a:t>fiyatlarla</a:t>
            </a:r>
            <a:r>
              <a:rPr lang="en-US" sz="900" dirty="0"/>
              <a:t> GSYH, 2023 </a:t>
            </a:r>
            <a:r>
              <a:rPr lang="en-US" sz="900" dirty="0" err="1"/>
              <a:t>yılında</a:t>
            </a:r>
            <a:r>
              <a:rPr lang="en-US" sz="900" dirty="0"/>
              <a:t> </a:t>
            </a:r>
            <a:r>
              <a:rPr lang="en-US" sz="900" dirty="0" err="1"/>
              <a:t>bir</a:t>
            </a:r>
            <a:r>
              <a:rPr lang="en-US" sz="900" dirty="0"/>
              <a:t> </a:t>
            </a:r>
            <a:r>
              <a:rPr lang="en-US" sz="900" dirty="0" err="1"/>
              <a:t>önceki</a:t>
            </a:r>
            <a:r>
              <a:rPr lang="en-US" sz="900" dirty="0"/>
              <a:t> </a:t>
            </a:r>
            <a:r>
              <a:rPr lang="en-US" sz="900" dirty="0" err="1"/>
              <a:t>yıla</a:t>
            </a:r>
            <a:r>
              <a:rPr lang="en-US" sz="900" dirty="0"/>
              <a:t> göre %75,0 </a:t>
            </a:r>
            <a:r>
              <a:rPr lang="en-US" sz="900" dirty="0" err="1"/>
              <a:t>artarak</a:t>
            </a:r>
            <a:r>
              <a:rPr lang="en-US" sz="900" dirty="0"/>
              <a:t> 26 </a:t>
            </a:r>
            <a:r>
              <a:rPr lang="en-US" sz="900" dirty="0" err="1"/>
              <a:t>trilyon</a:t>
            </a:r>
            <a:r>
              <a:rPr lang="en-US" sz="900" dirty="0"/>
              <a:t> 276 </a:t>
            </a:r>
            <a:r>
              <a:rPr lang="en-US" sz="900" dirty="0" err="1"/>
              <a:t>milyar</a:t>
            </a:r>
            <a:r>
              <a:rPr lang="en-US" sz="900" dirty="0"/>
              <a:t> 307 milyon TL oldu.</a:t>
            </a:r>
          </a:p>
          <a:p>
            <a:pPr marL="171450" indent="-171450" algn="just" fontAlgn="base">
              <a:buFont typeface="Arial" panose="020B0604020202020204" pitchFamily="34" charset="0"/>
              <a:buChar char="•"/>
            </a:pPr>
            <a:endParaRPr lang="en-US" sz="900" dirty="0"/>
          </a:p>
          <a:p>
            <a:pPr algn="just" fontAlgn="base"/>
            <a:r>
              <a:rPr lang="en-US" sz="900" dirty="0" err="1"/>
              <a:t>Kişi</a:t>
            </a:r>
            <a:r>
              <a:rPr lang="en-US" sz="900" dirty="0"/>
              <a:t> </a:t>
            </a:r>
            <a:r>
              <a:rPr lang="en-US" sz="900" dirty="0" err="1"/>
              <a:t>başına</a:t>
            </a:r>
            <a:r>
              <a:rPr lang="en-US" sz="900" dirty="0"/>
              <a:t> </a:t>
            </a:r>
            <a:r>
              <a:rPr lang="en-US" sz="900" dirty="0" err="1"/>
              <a:t>Gayrisafi</a:t>
            </a:r>
            <a:r>
              <a:rPr lang="en-US" sz="900" dirty="0"/>
              <a:t> Yurt </a:t>
            </a:r>
            <a:r>
              <a:rPr lang="en-US" sz="900" dirty="0" err="1"/>
              <a:t>İçi</a:t>
            </a:r>
            <a:r>
              <a:rPr lang="en-US" sz="900" dirty="0"/>
              <a:t> </a:t>
            </a:r>
            <a:r>
              <a:rPr lang="en-US" sz="900" dirty="0" err="1"/>
              <a:t>Hasıla</a:t>
            </a:r>
            <a:r>
              <a:rPr lang="en-US" sz="900" dirty="0"/>
              <a:t> 2023 </a:t>
            </a:r>
            <a:r>
              <a:rPr lang="en-US" sz="900" dirty="0" err="1"/>
              <a:t>yılında</a:t>
            </a:r>
            <a:r>
              <a:rPr lang="en-US" sz="900" dirty="0"/>
              <a:t> 307 bin 952 TL oldu.</a:t>
            </a:r>
          </a:p>
          <a:p>
            <a:pPr algn="just" fontAlgn="base"/>
            <a:endParaRPr lang="en-US" sz="900" dirty="0"/>
          </a:p>
          <a:p>
            <a:pPr marL="171450" indent="-171450" algn="just" fontAlgn="base">
              <a:buFont typeface="Arial" panose="020B0604020202020204" pitchFamily="34" charset="0"/>
              <a:buChar char="•"/>
            </a:pPr>
            <a:r>
              <a:rPr lang="en-US" sz="900" dirty="0"/>
              <a:t>GSYH 2023 </a:t>
            </a:r>
            <a:r>
              <a:rPr lang="en-US" sz="900" dirty="0" err="1"/>
              <a:t>yılının</a:t>
            </a:r>
            <a:r>
              <a:rPr lang="en-US" sz="900" dirty="0"/>
              <a:t> </a:t>
            </a:r>
            <a:r>
              <a:rPr lang="en-US" sz="900" dirty="0" err="1"/>
              <a:t>dördüncü</a:t>
            </a:r>
            <a:r>
              <a:rPr lang="en-US" sz="900" dirty="0"/>
              <a:t> </a:t>
            </a:r>
            <a:r>
              <a:rPr lang="en-US" sz="900" dirty="0" err="1"/>
              <a:t>çeyrek</a:t>
            </a:r>
            <a:r>
              <a:rPr lang="en-US" sz="900" dirty="0"/>
              <a:t> ilk </a:t>
            </a:r>
            <a:r>
              <a:rPr lang="en-US" sz="900" dirty="0" err="1"/>
              <a:t>tahmini</a:t>
            </a:r>
            <a:r>
              <a:rPr lang="en-US" sz="900" dirty="0"/>
              <a:t>; </a:t>
            </a:r>
            <a:r>
              <a:rPr lang="en-US" sz="900" dirty="0" err="1"/>
              <a:t>zincirlenmiş</a:t>
            </a:r>
            <a:r>
              <a:rPr lang="en-US" sz="900" dirty="0"/>
              <a:t> </a:t>
            </a:r>
            <a:r>
              <a:rPr lang="en-US" sz="900" dirty="0" err="1"/>
              <a:t>hacim</a:t>
            </a:r>
            <a:r>
              <a:rPr lang="en-US" sz="900" dirty="0"/>
              <a:t> </a:t>
            </a:r>
            <a:r>
              <a:rPr lang="en-US" sz="900" dirty="0" err="1"/>
              <a:t>endeksi</a:t>
            </a:r>
            <a:r>
              <a:rPr lang="en-US" sz="900" dirty="0"/>
              <a:t> olarak, </a:t>
            </a:r>
            <a:r>
              <a:rPr lang="en-US" sz="900" dirty="0" err="1"/>
              <a:t>bir</a:t>
            </a:r>
            <a:r>
              <a:rPr lang="en-US" sz="900" dirty="0"/>
              <a:t> </a:t>
            </a:r>
            <a:r>
              <a:rPr lang="en-US" sz="900" dirty="0" err="1"/>
              <a:t>önceki</a:t>
            </a:r>
            <a:r>
              <a:rPr lang="en-US" sz="900" dirty="0"/>
              <a:t> </a:t>
            </a:r>
            <a:r>
              <a:rPr lang="en-US" sz="900" dirty="0" err="1"/>
              <a:t>yılın</a:t>
            </a:r>
            <a:r>
              <a:rPr lang="en-US" sz="900" dirty="0"/>
              <a:t> aynı </a:t>
            </a:r>
            <a:r>
              <a:rPr lang="en-US" sz="900" dirty="0" err="1"/>
              <a:t>çeyreğine</a:t>
            </a:r>
            <a:r>
              <a:rPr lang="en-US" sz="900" dirty="0"/>
              <a:t> göre %4,0 </a:t>
            </a:r>
            <a:r>
              <a:rPr lang="en-US" sz="900" dirty="0" err="1"/>
              <a:t>arttı</a:t>
            </a:r>
            <a:r>
              <a:rPr lang="en-US" sz="900" dirty="0"/>
              <a:t>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96072" y="3650437"/>
            <a:ext cx="4922028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850" b="1" dirty="0" smtClean="0"/>
          </a:p>
          <a:p>
            <a:endParaRPr lang="en-US" sz="850" b="1" dirty="0"/>
          </a:p>
          <a:p>
            <a:pPr fontAlgn="base"/>
            <a:endParaRPr lang="en-US" sz="850" dirty="0"/>
          </a:p>
          <a:p>
            <a:endParaRPr lang="en-US" sz="850" dirty="0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63182" y="2817800"/>
            <a:ext cx="4624754" cy="24023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0601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212605</TotalTime>
  <Words>535</Words>
  <Application>Microsoft Office PowerPoint</Application>
  <PresentationFormat>Custom</PresentationFormat>
  <Paragraphs>89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Ziyaret Programı</dc:title>
  <dc:creator>Nagihan Kargın</dc:creator>
  <cp:lastModifiedBy>Nagihan Kargın</cp:lastModifiedBy>
  <cp:revision>3812</cp:revision>
  <cp:lastPrinted>2020-06-19T08:48:54Z</cp:lastPrinted>
  <dcterms:created xsi:type="dcterms:W3CDTF">2013-11-22T11:55:19Z</dcterms:created>
  <dcterms:modified xsi:type="dcterms:W3CDTF">2024-04-03T07:06:34Z</dcterms:modified>
</cp:coreProperties>
</file>