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5"/>
  </p:notesMasterIdLst>
  <p:sldIdLst>
    <p:sldId id="399" r:id="rId2"/>
    <p:sldId id="406" r:id="rId3"/>
    <p:sldId id="401" r:id="rId4"/>
  </p:sldIdLst>
  <p:sldSz cx="5329238" cy="756126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029"/>
    <a:srgbClr val="990000"/>
    <a:srgbClr val="EAF9FA"/>
    <a:srgbClr val="F7F8F6"/>
    <a:srgbClr val="EFFDFF"/>
    <a:srgbClr val="DEFAFE"/>
    <a:srgbClr val="C7A1ED"/>
    <a:srgbClr val="E8F4F8"/>
    <a:srgbClr val="EDF2F9"/>
    <a:srgbClr val="EA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3" autoAdjust="0"/>
    <p:restoredTop sz="91754" autoAdjust="0"/>
  </p:normalViewPr>
  <p:slideViewPr>
    <p:cSldViewPr snapToGrid="0" snapToObjects="1">
      <p:cViewPr varScale="1">
        <p:scale>
          <a:sx n="109" d="100"/>
          <a:sy n="109" d="100"/>
        </p:scale>
        <p:origin x="3096" y="120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C08CB5-59FE-9546-833F-D6ADB4859A64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698500"/>
            <a:ext cx="24606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D8A754-E76F-6B47-9062-6F10A8621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95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58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55" y="1237457"/>
            <a:ext cx="3996929" cy="2632440"/>
          </a:xfrm>
        </p:spPr>
        <p:txBody>
          <a:bodyPr anchor="b"/>
          <a:lstStyle>
            <a:lvl1pPr algn="ctr"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155" y="3971414"/>
            <a:ext cx="3996929" cy="1825554"/>
          </a:xfrm>
        </p:spPr>
        <p:txBody>
          <a:bodyPr/>
          <a:lstStyle>
            <a:lvl1pPr marL="0" indent="0" algn="ctr">
              <a:buNone/>
              <a:defRPr sz="1049"/>
            </a:lvl1pPr>
            <a:lvl2pPr marL="199842" indent="0" algn="ctr">
              <a:buNone/>
              <a:defRPr sz="874"/>
            </a:lvl2pPr>
            <a:lvl3pPr marL="399684" indent="0" algn="ctr">
              <a:buNone/>
              <a:defRPr sz="787"/>
            </a:lvl3pPr>
            <a:lvl4pPr marL="599526" indent="0" algn="ctr">
              <a:buNone/>
              <a:defRPr sz="699"/>
            </a:lvl4pPr>
            <a:lvl5pPr marL="799368" indent="0" algn="ctr">
              <a:buNone/>
              <a:defRPr sz="699"/>
            </a:lvl5pPr>
            <a:lvl6pPr marL="999211" indent="0" algn="ctr">
              <a:buNone/>
              <a:defRPr sz="699"/>
            </a:lvl6pPr>
            <a:lvl7pPr marL="1199053" indent="0" algn="ctr">
              <a:buNone/>
              <a:defRPr sz="699"/>
            </a:lvl7pPr>
            <a:lvl8pPr marL="1398895" indent="0" algn="ctr">
              <a:buNone/>
              <a:defRPr sz="699"/>
            </a:lvl8pPr>
            <a:lvl9pPr marL="1598737" indent="0" algn="ctr">
              <a:buNone/>
              <a:defRPr sz="6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02567"/>
            <a:ext cx="1149117" cy="64078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385" y="402567"/>
            <a:ext cx="3380735" cy="6407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09" y="1885066"/>
            <a:ext cx="4596468" cy="3145275"/>
          </a:xfrm>
        </p:spPr>
        <p:txBody>
          <a:bodyPr anchor="b"/>
          <a:lstStyle>
            <a:lvl1pPr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609" y="5060096"/>
            <a:ext cx="4596468" cy="1654026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842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684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52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36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921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90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89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737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385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927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402568"/>
            <a:ext cx="4596468" cy="1461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80" y="1853560"/>
            <a:ext cx="2254517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80" y="2761961"/>
            <a:ext cx="2254517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927" y="1853560"/>
            <a:ext cx="2265620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761961"/>
            <a:ext cx="2265620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>
              <a:defRPr sz="1399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 marL="0" indent="0">
              <a:buNone/>
              <a:defRPr sz="1399"/>
            </a:lvl1pPr>
            <a:lvl2pPr marL="199842" indent="0">
              <a:buNone/>
              <a:defRPr sz="1224"/>
            </a:lvl2pPr>
            <a:lvl3pPr marL="399684" indent="0">
              <a:buNone/>
              <a:defRPr sz="1049"/>
            </a:lvl3pPr>
            <a:lvl4pPr marL="599526" indent="0">
              <a:buNone/>
              <a:defRPr sz="874"/>
            </a:lvl4pPr>
            <a:lvl5pPr marL="799368" indent="0">
              <a:buNone/>
              <a:defRPr sz="874"/>
            </a:lvl5pPr>
            <a:lvl6pPr marL="999211" indent="0">
              <a:buNone/>
              <a:defRPr sz="874"/>
            </a:lvl6pPr>
            <a:lvl7pPr marL="1199053" indent="0">
              <a:buNone/>
              <a:defRPr sz="874"/>
            </a:lvl7pPr>
            <a:lvl8pPr marL="1398895" indent="0">
              <a:buNone/>
              <a:defRPr sz="874"/>
            </a:lvl8pPr>
            <a:lvl9pPr marL="1598737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385" y="402568"/>
            <a:ext cx="459646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385" y="2012836"/>
            <a:ext cx="459646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385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310" y="7008171"/>
            <a:ext cx="179861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3774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399684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1" indent="-99921" algn="l" defTabSz="399684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299763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499605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99447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99290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1099132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974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6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658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842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684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526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368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9211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9053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895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737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7" y="664962"/>
            <a:ext cx="2118832" cy="3941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2118" y="7151316"/>
            <a:ext cx="184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" y="-8190"/>
            <a:ext cx="5328366" cy="1024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863" y="469201"/>
            <a:ext cx="2085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PİYASA BÜLTENİ</a:t>
            </a:r>
          </a:p>
          <a:p>
            <a:r>
              <a:rPr lang="en-US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Subat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2024-SAYI:4</a:t>
            </a:r>
          </a:p>
          <a:p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6400" y="7151316"/>
            <a:ext cx="24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>
          <a:xfrm>
            <a:off x="66485" y="2083931"/>
            <a:ext cx="3969184" cy="350883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900" b="1" dirty="0" smtClean="0"/>
              <a:t>TCMB PPK </a:t>
            </a:r>
            <a:r>
              <a:rPr lang="en-US" sz="900" b="1" dirty="0" err="1" smtClean="0"/>
              <a:t>Faiz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Kararı</a:t>
            </a:r>
            <a:endParaRPr lang="en-US" sz="900" b="1" dirty="0"/>
          </a:p>
        </p:txBody>
      </p:sp>
      <p:sp>
        <p:nvSpPr>
          <p:cNvPr id="4" name="Rectangle 3"/>
          <p:cNvSpPr/>
          <p:nvPr/>
        </p:nvSpPr>
        <p:spPr>
          <a:xfrm>
            <a:off x="276399" y="2286020"/>
            <a:ext cx="4760421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900" dirty="0"/>
              <a:t/>
            </a:r>
            <a:br>
              <a:rPr lang="en-US" sz="900" dirty="0"/>
            </a:br>
            <a:r>
              <a:rPr lang="en-US" sz="900" dirty="0" err="1"/>
              <a:t>Türkiye</a:t>
            </a:r>
            <a:r>
              <a:rPr lang="en-US" sz="900" dirty="0"/>
              <a:t> </a:t>
            </a:r>
            <a:r>
              <a:rPr lang="en-US" sz="900" dirty="0" err="1"/>
              <a:t>Cumhuriyet</a:t>
            </a:r>
            <a:r>
              <a:rPr lang="en-US" sz="900" dirty="0"/>
              <a:t> Merkez </a:t>
            </a:r>
            <a:r>
              <a:rPr lang="en-US" sz="900" dirty="0" err="1"/>
              <a:t>Bankası</a:t>
            </a:r>
            <a:r>
              <a:rPr lang="en-US" sz="900" dirty="0"/>
              <a:t>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faizini</a:t>
            </a:r>
            <a:r>
              <a:rPr lang="en-US" sz="900" dirty="0"/>
              <a:t> </a:t>
            </a:r>
            <a:r>
              <a:rPr lang="en-US" sz="900" dirty="0" err="1"/>
              <a:t>yüzde</a:t>
            </a:r>
            <a:r>
              <a:rPr lang="en-US" sz="900" dirty="0"/>
              <a:t> 45 </a:t>
            </a:r>
            <a:r>
              <a:rPr lang="en-US" sz="900" dirty="0" err="1"/>
              <a:t>seviyesinde</a:t>
            </a:r>
            <a:r>
              <a:rPr lang="en-US" sz="900" dirty="0"/>
              <a:t> </a:t>
            </a:r>
            <a:r>
              <a:rPr lang="en-US" sz="900" dirty="0" err="1"/>
              <a:t>tuttu</a:t>
            </a:r>
            <a:r>
              <a:rPr lang="en-US" sz="900" dirty="0" smtClean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Bloomberg HT </a:t>
            </a:r>
            <a:r>
              <a:rPr lang="en-US" sz="900" dirty="0" err="1"/>
              <a:t>anketine</a:t>
            </a:r>
            <a:r>
              <a:rPr lang="en-US" sz="900" dirty="0"/>
              <a:t> </a:t>
            </a:r>
            <a:r>
              <a:rPr lang="en-US" sz="900" dirty="0" err="1"/>
              <a:t>katılan</a:t>
            </a:r>
            <a:r>
              <a:rPr lang="en-US" sz="900" dirty="0"/>
              <a:t> </a:t>
            </a:r>
            <a:r>
              <a:rPr lang="en-US" sz="900" dirty="0" err="1"/>
              <a:t>katılımcıların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de </a:t>
            </a:r>
            <a:r>
              <a:rPr lang="en-US" sz="900" dirty="0" err="1"/>
              <a:t>faizin</a:t>
            </a:r>
            <a:r>
              <a:rPr lang="en-US" sz="900" dirty="0"/>
              <a:t> </a:t>
            </a:r>
            <a:r>
              <a:rPr lang="en-US" sz="900" dirty="0" err="1"/>
              <a:t>bu</a:t>
            </a:r>
            <a:r>
              <a:rPr lang="en-US" sz="900" dirty="0"/>
              <a:t> </a:t>
            </a:r>
            <a:r>
              <a:rPr lang="en-US" sz="900" dirty="0" err="1"/>
              <a:t>seviyede</a:t>
            </a:r>
            <a:r>
              <a:rPr lang="en-US" sz="900" dirty="0"/>
              <a:t> </a:t>
            </a:r>
            <a:r>
              <a:rPr lang="en-US" sz="900" dirty="0" err="1"/>
              <a:t>tutulması</a:t>
            </a:r>
            <a:r>
              <a:rPr lang="en-US" sz="900" dirty="0"/>
              <a:t> </a:t>
            </a:r>
            <a:r>
              <a:rPr lang="en-US" sz="900" dirty="0" err="1"/>
              <a:t>yönündeydi</a:t>
            </a:r>
            <a:r>
              <a:rPr lang="en-US" sz="900" dirty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 smtClean="0"/>
              <a:t>Karar</a:t>
            </a:r>
            <a:r>
              <a:rPr lang="en-US" sz="900" dirty="0" smtClean="0"/>
              <a:t>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birlikte</a:t>
            </a:r>
            <a:r>
              <a:rPr lang="en-US" sz="900" dirty="0"/>
              <a:t> </a:t>
            </a:r>
            <a:r>
              <a:rPr lang="en-US" sz="900" dirty="0" err="1"/>
              <a:t>yayımlanan</a:t>
            </a:r>
            <a:r>
              <a:rPr lang="en-US" sz="900" dirty="0"/>
              <a:t> </a:t>
            </a:r>
            <a:r>
              <a:rPr lang="en-US" sz="900" dirty="0" err="1"/>
              <a:t>açıklamada</a:t>
            </a:r>
            <a:r>
              <a:rPr lang="en-US" sz="900" dirty="0"/>
              <a:t> “</a:t>
            </a:r>
            <a:r>
              <a:rPr lang="en-US" sz="900" dirty="0" err="1"/>
              <a:t>Kurul</a:t>
            </a:r>
            <a:r>
              <a:rPr lang="en-US" sz="900" dirty="0"/>
              <a:t>,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faizinin</a:t>
            </a:r>
            <a:r>
              <a:rPr lang="en-US" sz="900" dirty="0"/>
              <a:t> </a:t>
            </a:r>
            <a:r>
              <a:rPr lang="en-US" sz="900" dirty="0" err="1"/>
              <a:t>mevcut</a:t>
            </a:r>
            <a:r>
              <a:rPr lang="en-US" sz="900" dirty="0"/>
              <a:t> </a:t>
            </a:r>
            <a:r>
              <a:rPr lang="en-US" sz="900" dirty="0" err="1"/>
              <a:t>seviyesinin</a:t>
            </a:r>
            <a:r>
              <a:rPr lang="en-US" sz="900" dirty="0"/>
              <a:t> </a:t>
            </a:r>
            <a:r>
              <a:rPr lang="en-US" sz="900" dirty="0" err="1"/>
              <a:t>aylık</a:t>
            </a:r>
            <a:r>
              <a:rPr lang="en-US" sz="900" dirty="0"/>
              <a:t> </a:t>
            </a:r>
            <a:r>
              <a:rPr lang="en-US" sz="900" dirty="0" err="1"/>
              <a:t>enflasyonun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eğiliminde</a:t>
            </a:r>
            <a:r>
              <a:rPr lang="en-US" sz="900" dirty="0"/>
              <a:t> </a:t>
            </a:r>
            <a:r>
              <a:rPr lang="en-US" sz="900" dirty="0" err="1"/>
              <a:t>belirgin</a:t>
            </a:r>
            <a:r>
              <a:rPr lang="en-US" sz="900" dirty="0"/>
              <a:t> ve </a:t>
            </a:r>
            <a:r>
              <a:rPr lang="en-US" sz="900" dirty="0" err="1"/>
              <a:t>kalıcı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düşüş</a:t>
            </a:r>
            <a:r>
              <a:rPr lang="en-US" sz="900" dirty="0"/>
              <a:t> </a:t>
            </a:r>
            <a:r>
              <a:rPr lang="en-US" sz="900" dirty="0" err="1"/>
              <a:t>sağlanana</a:t>
            </a:r>
            <a:r>
              <a:rPr lang="en-US" sz="900" dirty="0"/>
              <a:t> ve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beklentileri</a:t>
            </a:r>
            <a:r>
              <a:rPr lang="en-US" sz="900" dirty="0"/>
              <a:t> </a:t>
            </a:r>
            <a:r>
              <a:rPr lang="en-US" sz="900" dirty="0" err="1"/>
              <a:t>öngörülen</a:t>
            </a:r>
            <a:r>
              <a:rPr lang="en-US" sz="900" dirty="0"/>
              <a:t> </a:t>
            </a:r>
            <a:r>
              <a:rPr lang="en-US" sz="900" dirty="0" err="1"/>
              <a:t>tahmin</a:t>
            </a:r>
            <a:r>
              <a:rPr lang="en-US" sz="900" dirty="0"/>
              <a:t> </a:t>
            </a:r>
            <a:r>
              <a:rPr lang="en-US" sz="900" dirty="0" err="1"/>
              <a:t>aralığına</a:t>
            </a:r>
            <a:r>
              <a:rPr lang="en-US" sz="900" dirty="0"/>
              <a:t> </a:t>
            </a:r>
            <a:r>
              <a:rPr lang="en-US" sz="900" dirty="0" err="1"/>
              <a:t>yakınsayana</a:t>
            </a:r>
            <a:r>
              <a:rPr lang="en-US" sz="900" dirty="0"/>
              <a:t> </a:t>
            </a:r>
            <a:r>
              <a:rPr lang="en-US" sz="900" dirty="0" err="1"/>
              <a:t>kadar</a:t>
            </a:r>
            <a:r>
              <a:rPr lang="en-US" sz="900" dirty="0"/>
              <a:t> </a:t>
            </a:r>
            <a:r>
              <a:rPr lang="en-US" sz="900" dirty="0" err="1"/>
              <a:t>sürdürüleceğini</a:t>
            </a:r>
            <a:r>
              <a:rPr lang="en-US" sz="900" dirty="0"/>
              <a:t> </a:t>
            </a:r>
            <a:r>
              <a:rPr lang="en-US" sz="900" dirty="0" err="1"/>
              <a:t>değerlendirmiştir</a:t>
            </a:r>
            <a:r>
              <a:rPr lang="en-US" sz="900" dirty="0"/>
              <a:t>” </a:t>
            </a:r>
            <a:r>
              <a:rPr lang="en-US" sz="900" dirty="0" err="1"/>
              <a:t>denildi</a:t>
            </a:r>
            <a:r>
              <a:rPr lang="en-US" sz="900" dirty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/>
              <a:t>Açıklamada</a:t>
            </a:r>
            <a:r>
              <a:rPr lang="en-US" sz="900" dirty="0"/>
              <a:t>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görünümüne</a:t>
            </a:r>
            <a:r>
              <a:rPr lang="en-US" sz="900" dirty="0"/>
              <a:t> </a:t>
            </a:r>
            <a:r>
              <a:rPr lang="en-US" sz="900" dirty="0" err="1"/>
              <a:t>ilişkin</a:t>
            </a:r>
            <a:r>
              <a:rPr lang="en-US" sz="900" dirty="0"/>
              <a:t> “</a:t>
            </a:r>
            <a:r>
              <a:rPr lang="en-US" sz="900" dirty="0" err="1"/>
              <a:t>Kurul</a:t>
            </a:r>
            <a:r>
              <a:rPr lang="en-US" sz="900" dirty="0"/>
              <a:t>,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beklentileri</a:t>
            </a:r>
            <a:r>
              <a:rPr lang="en-US" sz="900" dirty="0"/>
              <a:t> ve fiyatlama </a:t>
            </a:r>
            <a:r>
              <a:rPr lang="en-US" sz="900" dirty="0" err="1"/>
              <a:t>davranışlarının</a:t>
            </a:r>
            <a:r>
              <a:rPr lang="en-US" sz="900" dirty="0"/>
              <a:t> </a:t>
            </a:r>
            <a:r>
              <a:rPr lang="en-US" sz="900" dirty="0" err="1"/>
              <a:t>öngörüler</a:t>
            </a:r>
            <a:r>
              <a:rPr lang="en-US" sz="900" dirty="0"/>
              <a:t>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uyumunu</a:t>
            </a:r>
            <a:r>
              <a:rPr lang="en-US" sz="900" dirty="0"/>
              <a:t> ve </a:t>
            </a:r>
            <a:r>
              <a:rPr lang="en-US" sz="900" dirty="0" err="1"/>
              <a:t>ücret</a:t>
            </a:r>
            <a:r>
              <a:rPr lang="en-US" sz="900" dirty="0"/>
              <a:t> </a:t>
            </a:r>
            <a:r>
              <a:rPr lang="en-US" sz="900" dirty="0" err="1"/>
              <a:t>artışlarının</a:t>
            </a:r>
            <a:r>
              <a:rPr lang="en-US" sz="900" dirty="0"/>
              <a:t>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üzerindeki</a:t>
            </a:r>
            <a:r>
              <a:rPr lang="en-US" sz="900" dirty="0"/>
              <a:t> </a:t>
            </a:r>
            <a:r>
              <a:rPr lang="en-US" sz="900" dirty="0" err="1"/>
              <a:t>etkilerini</a:t>
            </a:r>
            <a:r>
              <a:rPr lang="en-US" sz="900" dirty="0"/>
              <a:t> </a:t>
            </a:r>
            <a:r>
              <a:rPr lang="en-US" sz="900" dirty="0" err="1"/>
              <a:t>yakından</a:t>
            </a:r>
            <a:r>
              <a:rPr lang="en-US" sz="900" dirty="0"/>
              <a:t> </a:t>
            </a:r>
            <a:r>
              <a:rPr lang="en-US" sz="900" dirty="0" err="1"/>
              <a:t>takip</a:t>
            </a:r>
            <a:r>
              <a:rPr lang="en-US" sz="900" dirty="0"/>
              <a:t> </a:t>
            </a:r>
            <a:r>
              <a:rPr lang="en-US" sz="900" dirty="0" err="1"/>
              <a:t>edecektir</a:t>
            </a:r>
            <a:r>
              <a:rPr lang="en-US" sz="900" dirty="0"/>
              <a:t>” </a:t>
            </a:r>
            <a:r>
              <a:rPr lang="en-US" sz="900" dirty="0" err="1"/>
              <a:t>ifadeleri</a:t>
            </a:r>
            <a:r>
              <a:rPr lang="en-US" sz="900" dirty="0"/>
              <a:t> </a:t>
            </a:r>
            <a:r>
              <a:rPr lang="en-US" sz="900" dirty="0" err="1"/>
              <a:t>kullanılırken</a:t>
            </a:r>
            <a:r>
              <a:rPr lang="en-US" sz="900" dirty="0"/>
              <a:t> “Para </a:t>
            </a:r>
            <a:r>
              <a:rPr lang="en-US" sz="900" dirty="0" err="1"/>
              <a:t>politikasındaki</a:t>
            </a:r>
            <a:r>
              <a:rPr lang="en-US" sz="900" dirty="0"/>
              <a:t> </a:t>
            </a:r>
            <a:r>
              <a:rPr lang="en-US" sz="900" dirty="0" err="1"/>
              <a:t>kararlı</a:t>
            </a:r>
            <a:r>
              <a:rPr lang="en-US" sz="900" dirty="0"/>
              <a:t> </a:t>
            </a:r>
            <a:r>
              <a:rPr lang="en-US" sz="900" dirty="0" err="1"/>
              <a:t>duruş</a:t>
            </a:r>
            <a:r>
              <a:rPr lang="en-US" sz="900" dirty="0"/>
              <a:t>, </a:t>
            </a:r>
            <a:r>
              <a:rPr lang="en-US" sz="900" dirty="0" err="1"/>
              <a:t>dezenflasyonun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unsurlarından</a:t>
            </a:r>
            <a:r>
              <a:rPr lang="en-US" sz="900" dirty="0"/>
              <a:t> </a:t>
            </a:r>
            <a:r>
              <a:rPr lang="en-US" sz="900" dirty="0" err="1"/>
              <a:t>olan</a:t>
            </a:r>
            <a:r>
              <a:rPr lang="en-US" sz="900" dirty="0"/>
              <a:t> </a:t>
            </a:r>
            <a:r>
              <a:rPr lang="en-US" sz="900" dirty="0" err="1"/>
              <a:t>Türk</a:t>
            </a:r>
            <a:r>
              <a:rPr lang="en-US" sz="900" dirty="0"/>
              <a:t> </a:t>
            </a:r>
            <a:r>
              <a:rPr lang="en-US" sz="900" dirty="0" err="1"/>
              <a:t>lirası</a:t>
            </a:r>
            <a:r>
              <a:rPr lang="en-US" sz="900" dirty="0"/>
              <a:t> reel </a:t>
            </a:r>
            <a:r>
              <a:rPr lang="en-US" sz="900" dirty="0" err="1"/>
              <a:t>değerlenme</a:t>
            </a:r>
            <a:r>
              <a:rPr lang="en-US" sz="900" dirty="0"/>
              <a:t> </a:t>
            </a:r>
            <a:r>
              <a:rPr lang="en-US" sz="900" dirty="0" err="1"/>
              <a:t>sürecine</a:t>
            </a:r>
            <a:r>
              <a:rPr lang="en-US" sz="900" dirty="0"/>
              <a:t> </a:t>
            </a:r>
            <a:r>
              <a:rPr lang="en-US" sz="900" dirty="0" err="1"/>
              <a:t>katkı</a:t>
            </a:r>
            <a:r>
              <a:rPr lang="en-US" sz="900" dirty="0"/>
              <a:t> </a:t>
            </a:r>
            <a:r>
              <a:rPr lang="en-US" sz="900" dirty="0" err="1"/>
              <a:t>vermeyi</a:t>
            </a:r>
            <a:r>
              <a:rPr lang="en-US" sz="900" dirty="0"/>
              <a:t> </a:t>
            </a:r>
            <a:r>
              <a:rPr lang="en-US" sz="900" dirty="0" err="1"/>
              <a:t>sürdürecektir</a:t>
            </a:r>
            <a:r>
              <a:rPr lang="en-US" sz="900" dirty="0"/>
              <a:t>” </a:t>
            </a:r>
            <a:r>
              <a:rPr lang="en-US" sz="900" dirty="0" err="1"/>
              <a:t>cümlesi</a:t>
            </a:r>
            <a:r>
              <a:rPr lang="en-US" sz="900" dirty="0"/>
              <a:t> de </a:t>
            </a:r>
            <a:r>
              <a:rPr lang="en-US" sz="900" dirty="0" err="1"/>
              <a:t>yer</a:t>
            </a:r>
            <a:r>
              <a:rPr lang="en-US" sz="900" dirty="0"/>
              <a:t> </a:t>
            </a:r>
            <a:r>
              <a:rPr lang="en-US" sz="900" dirty="0" err="1"/>
              <a:t>aldı</a:t>
            </a:r>
            <a:r>
              <a:rPr lang="en-US" sz="900" dirty="0"/>
              <a:t>.</a:t>
            </a:r>
          </a:p>
          <a:p>
            <a:pPr fontAlgn="base"/>
            <a:endParaRPr lang="en-US" sz="1100" dirty="0"/>
          </a:p>
          <a:p>
            <a:pPr algn="just"/>
            <a:endParaRPr lang="en-US" sz="9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" y="6623699"/>
            <a:ext cx="5328366" cy="9571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48198"/>
              </p:ext>
            </p:extLst>
          </p:nvPr>
        </p:nvGraphicFramePr>
        <p:xfrm>
          <a:off x="155863" y="1059073"/>
          <a:ext cx="5015128" cy="981817"/>
        </p:xfrm>
        <a:graphic>
          <a:graphicData uri="http://schemas.openxmlformats.org/drawingml/2006/table">
            <a:tbl>
              <a:tblPr/>
              <a:tblGrid>
                <a:gridCol w="1068930">
                  <a:extLst>
                    <a:ext uri="{9D8B030D-6E8A-4147-A177-3AD203B41FA5}">
                      <a16:colId xmlns:a16="http://schemas.microsoft.com/office/drawing/2014/main" val="1906362234"/>
                    </a:ext>
                  </a:extLst>
                </a:gridCol>
                <a:gridCol w="385779">
                  <a:extLst>
                    <a:ext uri="{9D8B030D-6E8A-4147-A177-3AD203B41FA5}">
                      <a16:colId xmlns:a16="http://schemas.microsoft.com/office/drawing/2014/main" val="2479089580"/>
                    </a:ext>
                  </a:extLst>
                </a:gridCol>
                <a:gridCol w="506335">
                  <a:extLst>
                    <a:ext uri="{9D8B030D-6E8A-4147-A177-3AD203B41FA5}">
                      <a16:colId xmlns:a16="http://schemas.microsoft.com/office/drawing/2014/main" val="2751295528"/>
                    </a:ext>
                  </a:extLst>
                </a:gridCol>
                <a:gridCol w="385779">
                  <a:extLst>
                    <a:ext uri="{9D8B030D-6E8A-4147-A177-3AD203B41FA5}">
                      <a16:colId xmlns:a16="http://schemas.microsoft.com/office/drawing/2014/main" val="1216615350"/>
                    </a:ext>
                  </a:extLst>
                </a:gridCol>
                <a:gridCol w="1462746">
                  <a:extLst>
                    <a:ext uri="{9D8B030D-6E8A-4147-A177-3AD203B41FA5}">
                      <a16:colId xmlns:a16="http://schemas.microsoft.com/office/drawing/2014/main" val="4113567505"/>
                    </a:ext>
                  </a:extLst>
                </a:gridCol>
                <a:gridCol w="385779">
                  <a:extLst>
                    <a:ext uri="{9D8B030D-6E8A-4147-A177-3AD203B41FA5}">
                      <a16:colId xmlns:a16="http://schemas.microsoft.com/office/drawing/2014/main" val="1815933596"/>
                    </a:ext>
                  </a:extLst>
                </a:gridCol>
                <a:gridCol w="385779">
                  <a:extLst>
                    <a:ext uri="{9D8B030D-6E8A-4147-A177-3AD203B41FA5}">
                      <a16:colId xmlns:a16="http://schemas.microsoft.com/office/drawing/2014/main" val="3975980630"/>
                    </a:ext>
                  </a:extLst>
                </a:gridCol>
                <a:gridCol w="434001">
                  <a:extLst>
                    <a:ext uri="{9D8B030D-6E8A-4147-A177-3AD203B41FA5}">
                      <a16:colId xmlns:a16="http://schemas.microsoft.com/office/drawing/2014/main" val="2649747372"/>
                    </a:ext>
                  </a:extLst>
                </a:gridCol>
              </a:tblGrid>
              <a:tr h="139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15.Şub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29.Şub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15.Şub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29.Şub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30691"/>
                  </a:ext>
                </a:extLst>
              </a:tr>
              <a:tr h="13926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USD/TL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30,8100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31,2950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1,55%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 Yıllık Gösterge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39,06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40,87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4,43%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166050"/>
                  </a:ext>
                </a:extLst>
              </a:tr>
              <a:tr h="14622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32,9840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33,6927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2,10%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Türkiye 5 yıllık CDS Primi (baz puan)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295,66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288,00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227587"/>
                  </a:ext>
                </a:extLst>
              </a:tr>
              <a:tr h="14622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38,6855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39,3690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1,74%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BIST 100 Endeksi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9242,15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9193,69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813626"/>
                  </a:ext>
                </a:extLst>
              </a:tr>
              <a:tr h="14622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1,0727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1,0803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0,70%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ABD 10 Yıllık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4,23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4,254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0,47%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547891"/>
                  </a:ext>
                </a:extLst>
              </a:tr>
              <a:tr h="12533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1,2623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0,18%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Altın 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(USD/Ons)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2004,09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2043,24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1,92%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991809"/>
                  </a:ext>
                </a:extLst>
              </a:tr>
              <a:tr h="13926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EUR/GBP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0,8548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0,8555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0,08%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(USD/Varil)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76,6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78,2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2,05%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494771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118" y="4559228"/>
            <a:ext cx="4714702" cy="216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6" y="644236"/>
            <a:ext cx="2118832" cy="4052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7110701"/>
            <a:ext cx="24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" y="0"/>
            <a:ext cx="5328366" cy="1024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19" y="1024217"/>
            <a:ext cx="27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228600" y="1109680"/>
            <a:ext cx="483225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err="1"/>
              <a:t>Tüketici</a:t>
            </a:r>
            <a:r>
              <a:rPr lang="en-US" sz="900" b="1" dirty="0"/>
              <a:t> </a:t>
            </a:r>
            <a:r>
              <a:rPr lang="en-US" sz="900" b="1" dirty="0" err="1"/>
              <a:t>Güven</a:t>
            </a:r>
            <a:r>
              <a:rPr lang="en-US" sz="900" b="1" dirty="0"/>
              <a:t> </a:t>
            </a:r>
            <a:r>
              <a:rPr lang="en-US" sz="900" b="1" dirty="0" err="1"/>
              <a:t>Endeksi</a:t>
            </a:r>
            <a:r>
              <a:rPr lang="en-US" sz="900" b="1" dirty="0"/>
              <a:t>, </a:t>
            </a:r>
            <a:r>
              <a:rPr lang="en-US" sz="900" b="1" dirty="0" err="1"/>
              <a:t>Şubat</a:t>
            </a:r>
            <a:r>
              <a:rPr lang="en-US" sz="900" b="1" dirty="0"/>
              <a:t> 2024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/>
              <a:t>İstatistik</a:t>
            </a:r>
            <a:r>
              <a:rPr lang="en-US" sz="900" dirty="0"/>
              <a:t> </a:t>
            </a:r>
            <a:r>
              <a:rPr lang="en-US" sz="900" dirty="0" err="1"/>
              <a:t>Kurumu</a:t>
            </a:r>
            <a:r>
              <a:rPr lang="en-US" sz="900" dirty="0"/>
              <a:t> ve </a:t>
            </a:r>
            <a:r>
              <a:rPr lang="en-US" sz="900" dirty="0" err="1"/>
              <a:t>Türkiye</a:t>
            </a:r>
            <a:r>
              <a:rPr lang="en-US" sz="900" dirty="0"/>
              <a:t> </a:t>
            </a:r>
            <a:r>
              <a:rPr lang="en-US" sz="900" dirty="0" err="1"/>
              <a:t>Cumhuriyet</a:t>
            </a:r>
            <a:r>
              <a:rPr lang="en-US" sz="900" dirty="0"/>
              <a:t> Merkez </a:t>
            </a:r>
            <a:r>
              <a:rPr lang="en-US" sz="900" dirty="0" err="1"/>
              <a:t>Bankası</a:t>
            </a:r>
            <a:r>
              <a:rPr lang="en-US" sz="900" dirty="0"/>
              <a:t> </a:t>
            </a:r>
            <a:r>
              <a:rPr lang="en-US" sz="900" dirty="0" err="1"/>
              <a:t>işbirliği</a:t>
            </a:r>
            <a:r>
              <a:rPr lang="en-US" sz="900" dirty="0"/>
              <a:t>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yürütülen</a:t>
            </a:r>
            <a:r>
              <a:rPr lang="en-US" sz="900" dirty="0"/>
              <a:t> </a:t>
            </a:r>
            <a:r>
              <a:rPr lang="en-US" sz="900" dirty="0" err="1"/>
              <a:t>tüketici</a:t>
            </a:r>
            <a:r>
              <a:rPr lang="en-US" sz="900" dirty="0"/>
              <a:t> </a:t>
            </a:r>
            <a:r>
              <a:rPr lang="en-US" sz="900" dirty="0" err="1"/>
              <a:t>eğilim</a:t>
            </a:r>
            <a:r>
              <a:rPr lang="en-US" sz="900" dirty="0"/>
              <a:t> </a:t>
            </a:r>
            <a:r>
              <a:rPr lang="en-US" sz="900" dirty="0" err="1"/>
              <a:t>anketi</a:t>
            </a:r>
            <a:r>
              <a:rPr lang="en-US" sz="900" dirty="0"/>
              <a:t> </a:t>
            </a:r>
            <a:r>
              <a:rPr lang="en-US" sz="900" dirty="0" err="1"/>
              <a:t>sonuçlarından</a:t>
            </a:r>
            <a:r>
              <a:rPr lang="en-US" sz="900" dirty="0"/>
              <a:t> </a:t>
            </a:r>
            <a:r>
              <a:rPr lang="en-US" sz="900" dirty="0" err="1"/>
              <a:t>hesaplanan</a:t>
            </a:r>
            <a:r>
              <a:rPr lang="en-US" sz="900" dirty="0"/>
              <a:t> </a:t>
            </a:r>
            <a:r>
              <a:rPr lang="en-US" sz="900" dirty="0" err="1"/>
              <a:t>tüketici</a:t>
            </a:r>
            <a:r>
              <a:rPr lang="en-US" sz="900" dirty="0"/>
              <a:t> </a:t>
            </a:r>
            <a:r>
              <a:rPr lang="en-US" sz="900" dirty="0" err="1"/>
              <a:t>güven</a:t>
            </a:r>
            <a:r>
              <a:rPr lang="en-US" sz="900" dirty="0"/>
              <a:t> </a:t>
            </a:r>
            <a:r>
              <a:rPr lang="en-US" sz="900" dirty="0" err="1"/>
              <a:t>endeksi</a:t>
            </a:r>
            <a:r>
              <a:rPr lang="en-US" sz="900" dirty="0"/>
              <a:t>, </a:t>
            </a:r>
            <a:r>
              <a:rPr lang="en-US" sz="900" dirty="0" err="1"/>
              <a:t>Ocak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80,4 </a:t>
            </a:r>
            <a:r>
              <a:rPr lang="en-US" sz="900" dirty="0" err="1"/>
              <a:t>iken</a:t>
            </a:r>
            <a:r>
              <a:rPr lang="en-US" sz="900" dirty="0"/>
              <a:t> </a:t>
            </a:r>
            <a:r>
              <a:rPr lang="en-US" sz="900" dirty="0" err="1"/>
              <a:t>Şubat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%1,3 </a:t>
            </a:r>
            <a:r>
              <a:rPr lang="en-US" sz="900" dirty="0" err="1"/>
              <a:t>oranında</a:t>
            </a:r>
            <a:r>
              <a:rPr lang="en-US" sz="900" dirty="0"/>
              <a:t> </a:t>
            </a:r>
            <a:r>
              <a:rPr lang="en-US" sz="900" dirty="0" err="1"/>
              <a:t>azalarak</a:t>
            </a:r>
            <a:r>
              <a:rPr lang="en-US" sz="900" dirty="0"/>
              <a:t> 79,3 oldu.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900" dirty="0" smtClean="0"/>
          </a:p>
          <a:p>
            <a:pPr algn="just" fontAlgn="base"/>
            <a:endParaRPr lang="en-US" sz="900" dirty="0"/>
          </a:p>
          <a:p>
            <a:r>
              <a:rPr lang="en-US" sz="900" dirty="0"/>
              <a:t/>
            </a:r>
            <a:br>
              <a:rPr lang="en-US" sz="900" dirty="0"/>
            </a:br>
            <a:endParaRPr lang="en-US" sz="9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041" y="3939908"/>
            <a:ext cx="4538313" cy="2664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1925101"/>
            <a:ext cx="4711634" cy="1813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" y="6604108"/>
            <a:ext cx="5328366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80" y="679320"/>
            <a:ext cx="2118832" cy="405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26" y="6665073"/>
            <a:ext cx="3118854" cy="286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253" y="5712123"/>
            <a:ext cx="5151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800" b="1" i="1" dirty="0" smtClean="0">
                <a:solidFill>
                  <a:prstClr val="black"/>
                </a:solidFill>
              </a:rPr>
              <a:t>YASAL UYARI: </a:t>
            </a:r>
            <a:r>
              <a:rPr lang="tr-TR" sz="800" i="1" dirty="0" smtClean="0">
                <a:solidFill>
                  <a:prstClr val="black"/>
                </a:solidFill>
              </a:rPr>
              <a:t>Burada </a:t>
            </a:r>
            <a:r>
              <a:rPr lang="tr-TR" sz="800" i="1" dirty="0">
                <a:solidFill>
                  <a:prstClr val="black"/>
                </a:solidFill>
              </a:rPr>
              <a:t>yer alan </a:t>
            </a:r>
            <a:r>
              <a:rPr lang="tr-TR" sz="800" i="1" dirty="0" smtClean="0">
                <a:solidFill>
                  <a:prstClr val="black"/>
                </a:solidFill>
              </a:rPr>
              <a:t>bilgiler</a:t>
            </a:r>
            <a:r>
              <a:rPr lang="en-US" sz="800" i="1" dirty="0" smtClean="0">
                <a:solidFill>
                  <a:prstClr val="black"/>
                </a:solidFill>
              </a:rPr>
              <a:t>,</a:t>
            </a:r>
            <a:r>
              <a:rPr lang="tr-TR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Bankamız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uzmanları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tarafından</a:t>
            </a:r>
            <a:r>
              <a:rPr lang="en-US" sz="800" i="1" dirty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güvenilir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olduğuna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inanılan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kamuya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açık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kaynaklar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kullanılarak</a:t>
            </a:r>
            <a:r>
              <a:rPr lang="en-US" sz="800" i="1" dirty="0" smtClean="0">
                <a:solidFill>
                  <a:prstClr val="black"/>
                </a:solidFill>
              </a:rPr>
              <a:t>, </a:t>
            </a:r>
            <a:r>
              <a:rPr lang="tr-TR" sz="800" i="1" dirty="0" smtClean="0">
                <a:solidFill>
                  <a:prstClr val="black"/>
                </a:solidFill>
              </a:rPr>
              <a:t>bilgilendirme </a:t>
            </a:r>
            <a:r>
              <a:rPr lang="tr-TR" sz="800" i="1" dirty="0">
                <a:solidFill>
                  <a:prstClr val="black"/>
                </a:solidFill>
              </a:rPr>
              <a:t>amacı ile hazırlanmıştır. </a:t>
            </a:r>
            <a:r>
              <a:rPr lang="en-US" sz="800" i="1" dirty="0" err="1" smtClean="0">
                <a:solidFill>
                  <a:prstClr val="black"/>
                </a:solidFill>
              </a:rPr>
              <a:t>Paylaşılan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veri</a:t>
            </a:r>
            <a:r>
              <a:rPr lang="en-US" sz="800" i="1" dirty="0" smtClean="0">
                <a:solidFill>
                  <a:prstClr val="black"/>
                </a:solidFill>
              </a:rPr>
              <a:t>, </a:t>
            </a:r>
            <a:r>
              <a:rPr lang="en-US" sz="800" i="1" dirty="0" err="1" smtClean="0">
                <a:solidFill>
                  <a:prstClr val="black"/>
                </a:solidFill>
              </a:rPr>
              <a:t>finansal</a:t>
            </a:r>
            <a:r>
              <a:rPr lang="tr-TR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>
                <a:solidFill>
                  <a:prstClr val="black"/>
                </a:solidFill>
              </a:rPr>
              <a:t>bilgi, </a:t>
            </a:r>
            <a:r>
              <a:rPr lang="en-US" sz="800" i="1" dirty="0" err="1" smtClean="0">
                <a:solidFill>
                  <a:prstClr val="black"/>
                </a:solidFill>
              </a:rPr>
              <a:t>görüş</a:t>
            </a:r>
            <a:r>
              <a:rPr lang="tr-TR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>
                <a:solidFill>
                  <a:prstClr val="black"/>
                </a:solidFill>
              </a:rPr>
              <a:t>ve </a:t>
            </a:r>
            <a:r>
              <a:rPr lang="tr-TR" sz="800" i="1" dirty="0" smtClean="0">
                <a:solidFill>
                  <a:prstClr val="black"/>
                </a:solidFill>
              </a:rPr>
              <a:t>tavsiyeler </a:t>
            </a:r>
            <a:r>
              <a:rPr lang="tr-TR" sz="800" i="1" dirty="0">
                <a:solidFill>
                  <a:prstClr val="black"/>
                </a:solidFill>
              </a:rPr>
              <a:t>yatırım danışmanlığı kapsamında değildir. Herhangi bir yatırım aracının alım-satım önerisi ya da getiri vaadi olarak yorumlanmamalıdır. Bu görüşler mali durumunuz ile risk ve getiri tercihlerinize uygun olmayabilir. Bu nedenle</a:t>
            </a:r>
            <a:r>
              <a:rPr lang="tr-TR" sz="800" i="1" dirty="0" smtClean="0">
                <a:solidFill>
                  <a:prstClr val="black"/>
                </a:solidFill>
              </a:rPr>
              <a:t>,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 smtClean="0">
                <a:solidFill>
                  <a:prstClr val="black"/>
                </a:solidFill>
              </a:rPr>
              <a:t>sadece </a:t>
            </a:r>
            <a:r>
              <a:rPr lang="tr-TR" sz="800" i="1" dirty="0">
                <a:solidFill>
                  <a:prstClr val="black"/>
                </a:solidFill>
              </a:rPr>
              <a:t>burada yer alan bilgilere dayanarak yatırım kararı verilmesi beklentilerinize uygun sonuçlar doğurmayabilir</a:t>
            </a:r>
            <a:r>
              <a:rPr lang="tr-TR" sz="800" i="1" dirty="0" smtClean="0">
                <a:solidFill>
                  <a:prstClr val="black"/>
                </a:solidFill>
              </a:rPr>
              <a:t>.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 smtClean="0">
                <a:solidFill>
                  <a:prstClr val="black"/>
                </a:solidFill>
              </a:rPr>
              <a:t>Burada </a:t>
            </a:r>
            <a:r>
              <a:rPr lang="tr-TR" sz="800" i="1" dirty="0">
                <a:solidFill>
                  <a:prstClr val="black"/>
                </a:solidFill>
              </a:rPr>
              <a:t>yer alan fiyatlar, veriler ve bilgilerin tam ve doğru olduğu garanti edilemez; içerik, haber verilmeksizin değiştirilebilir</a:t>
            </a:r>
            <a:r>
              <a:rPr lang="tr-TR" sz="800" i="1" dirty="0" smtClean="0">
                <a:solidFill>
                  <a:prstClr val="black"/>
                </a:solidFill>
              </a:rPr>
              <a:t>. Bu </a:t>
            </a:r>
            <a:r>
              <a:rPr lang="tr-TR" sz="800" i="1" dirty="0">
                <a:solidFill>
                  <a:prstClr val="black"/>
                </a:solidFill>
              </a:rPr>
              <a:t>kaynakların kullanılması nedeni ile ortaya çıkabilecek </a:t>
            </a:r>
            <a:r>
              <a:rPr lang="tr-TR" sz="800" i="1" dirty="0" smtClean="0">
                <a:solidFill>
                  <a:prstClr val="black"/>
                </a:solidFill>
              </a:rPr>
              <a:t>hatalardan</a:t>
            </a:r>
            <a:r>
              <a:rPr lang="en-US" sz="800" i="1" dirty="0" smtClean="0">
                <a:solidFill>
                  <a:prstClr val="black"/>
                </a:solidFill>
              </a:rPr>
              <a:t> </a:t>
            </a:r>
            <a:r>
              <a:rPr lang="en-US" sz="800" i="1" dirty="0" err="1" smtClean="0">
                <a:solidFill>
                  <a:prstClr val="black"/>
                </a:solidFill>
              </a:rPr>
              <a:t>ya</a:t>
            </a:r>
            <a:r>
              <a:rPr lang="en-US" sz="800" i="1" dirty="0" smtClean="0">
                <a:solidFill>
                  <a:prstClr val="black"/>
                </a:solidFill>
              </a:rPr>
              <a:t> da </a:t>
            </a:r>
            <a:r>
              <a:rPr lang="en-US" sz="800" i="1" dirty="0" err="1" smtClean="0">
                <a:solidFill>
                  <a:prstClr val="black"/>
                </a:solidFill>
              </a:rPr>
              <a:t>zararlardan</a:t>
            </a:r>
            <a:r>
              <a:rPr lang="tr-TR" sz="800" i="1" dirty="0" smtClean="0">
                <a:solidFill>
                  <a:prstClr val="black"/>
                </a:solidFill>
              </a:rPr>
              <a:t> </a:t>
            </a:r>
            <a:r>
              <a:rPr lang="tr-TR" sz="800" i="1" dirty="0">
                <a:solidFill>
                  <a:prstClr val="black"/>
                </a:solidFill>
              </a:rPr>
              <a:t>Near East Bank Ltd. sorumlu </a:t>
            </a:r>
            <a:r>
              <a:rPr lang="tr-TR" sz="800" i="1" dirty="0" smtClean="0">
                <a:solidFill>
                  <a:prstClr val="black"/>
                </a:solidFill>
              </a:rPr>
              <a:t>de</a:t>
            </a:r>
            <a:r>
              <a:rPr lang="en-US" sz="800" i="1" dirty="0" smtClean="0">
                <a:solidFill>
                  <a:prstClr val="black"/>
                </a:solidFill>
              </a:rPr>
              <a:t>ğ</a:t>
            </a:r>
            <a:r>
              <a:rPr lang="tr-TR" sz="800" i="1" dirty="0" smtClean="0">
                <a:solidFill>
                  <a:prstClr val="black"/>
                </a:solidFill>
              </a:rPr>
              <a:t>ildir</a:t>
            </a:r>
            <a:r>
              <a:rPr lang="tr-TR" sz="8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" y="0"/>
            <a:ext cx="5328366" cy="102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" y="6602774"/>
            <a:ext cx="5327493" cy="958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27992" y="5561828"/>
            <a:ext cx="320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Kaynaklar</a:t>
            </a:r>
            <a:r>
              <a:rPr lang="en-US" sz="800" dirty="0" smtClean="0"/>
              <a:t>: TÜİK, Bloomberg, TCMB, İSO, T.C. </a:t>
            </a:r>
            <a:r>
              <a:rPr lang="en-US" sz="800" dirty="0" err="1" smtClean="0"/>
              <a:t>Ticaret</a:t>
            </a:r>
            <a:r>
              <a:rPr lang="en-US" sz="800" dirty="0" smtClean="0"/>
              <a:t> </a:t>
            </a:r>
            <a:r>
              <a:rPr lang="en-US" sz="800" dirty="0" err="1" smtClean="0"/>
              <a:t>Bakanlığı</a:t>
            </a:r>
            <a:r>
              <a:rPr lang="en-US" sz="800" dirty="0" smtClean="0"/>
              <a:t>, KKTC DPÖ.</a:t>
            </a:r>
            <a:endParaRPr lang="en-US" sz="800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59396" y="1192483"/>
            <a:ext cx="2497690" cy="376349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29902" y="1166902"/>
            <a:ext cx="236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92426" y="1135338"/>
            <a:ext cx="2483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1257" y="1399907"/>
            <a:ext cx="4916844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800" dirty="0"/>
              <a:t/>
            </a:r>
            <a:br>
              <a:rPr lang="en-US" sz="800" dirty="0"/>
            </a:br>
            <a:r>
              <a:rPr lang="en-US" sz="900" dirty="0" smtClean="0"/>
              <a:t>Ana </a:t>
            </a:r>
            <a:r>
              <a:rPr lang="en-US" sz="900" dirty="0" err="1"/>
              <a:t>harcama</a:t>
            </a:r>
            <a:r>
              <a:rPr lang="en-US" sz="900" dirty="0"/>
              <a:t> </a:t>
            </a:r>
            <a:r>
              <a:rPr lang="en-US" sz="900" dirty="0" err="1"/>
              <a:t>grupları</a:t>
            </a:r>
            <a:r>
              <a:rPr lang="en-US" sz="900" dirty="0"/>
              <a:t> </a:t>
            </a:r>
            <a:r>
              <a:rPr lang="en-US" sz="900" dirty="0" err="1"/>
              <a:t>itibariyle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aya</a:t>
            </a:r>
            <a:r>
              <a:rPr lang="en-US" sz="900" dirty="0"/>
              <a:t> göre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yüksek</a:t>
            </a:r>
            <a:r>
              <a:rPr lang="en-US" sz="900" dirty="0"/>
              <a:t> </a:t>
            </a:r>
            <a:r>
              <a:rPr lang="en-US" sz="900" dirty="0" err="1"/>
              <a:t>artış</a:t>
            </a:r>
            <a:r>
              <a:rPr lang="en-US" sz="900" dirty="0"/>
              <a:t> %11.42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Çeşitli</a:t>
            </a:r>
            <a:r>
              <a:rPr lang="en-US" sz="900" dirty="0"/>
              <a:t> Mal ve </a:t>
            </a:r>
            <a:r>
              <a:rPr lang="en-US" sz="900" dirty="0" err="1"/>
              <a:t>Hizmetler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</a:t>
            </a:r>
            <a:r>
              <a:rPr lang="en-US" sz="900" dirty="0" err="1"/>
              <a:t>gerçekleşmiştir</a:t>
            </a:r>
            <a:r>
              <a:rPr lang="en-US" sz="900" dirty="0"/>
              <a:t>.  Gıda ve </a:t>
            </a:r>
            <a:r>
              <a:rPr lang="en-US" sz="900" dirty="0" err="1"/>
              <a:t>Alkolsüz</a:t>
            </a:r>
            <a:r>
              <a:rPr lang="en-US" sz="900" dirty="0"/>
              <a:t> </a:t>
            </a:r>
            <a:r>
              <a:rPr lang="en-US" sz="900" dirty="0" err="1"/>
              <a:t>İçecekler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%10.09,  </a:t>
            </a:r>
            <a:r>
              <a:rPr lang="en-US" sz="900" dirty="0" err="1"/>
              <a:t>Sağlık</a:t>
            </a:r>
            <a:r>
              <a:rPr lang="en-US" sz="900" dirty="0"/>
              <a:t>  </a:t>
            </a:r>
            <a:r>
              <a:rPr lang="en-US" sz="900" dirty="0" err="1"/>
              <a:t>ana</a:t>
            </a:r>
            <a:r>
              <a:rPr lang="en-US" sz="900" dirty="0"/>
              <a:t>  </a:t>
            </a:r>
            <a:r>
              <a:rPr lang="en-US" sz="900" dirty="0" err="1"/>
              <a:t>grubunda</a:t>
            </a:r>
            <a:r>
              <a:rPr lang="en-US" sz="900" dirty="0"/>
              <a:t>  %8.27,  </a:t>
            </a:r>
            <a:r>
              <a:rPr lang="en-US" sz="900" dirty="0" err="1"/>
              <a:t>Konut</a:t>
            </a:r>
            <a:r>
              <a:rPr lang="en-US" sz="900" dirty="0"/>
              <a:t>,  Su,  Elektrik,  </a:t>
            </a:r>
            <a:r>
              <a:rPr lang="en-US" sz="900" dirty="0" err="1"/>
              <a:t>Gaz</a:t>
            </a:r>
            <a:r>
              <a:rPr lang="en-US" sz="900" dirty="0"/>
              <a:t>  ve  </a:t>
            </a:r>
            <a:r>
              <a:rPr lang="en-US" sz="900" dirty="0" err="1"/>
              <a:t>Diğer</a:t>
            </a:r>
            <a:r>
              <a:rPr lang="en-US" sz="900" dirty="0"/>
              <a:t>  </a:t>
            </a:r>
            <a:r>
              <a:rPr lang="en-US" sz="900" dirty="0" err="1"/>
              <a:t>Yakıtlar</a:t>
            </a:r>
            <a:r>
              <a:rPr lang="en-US" sz="900" dirty="0"/>
              <a:t>  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 %5.80,  </a:t>
            </a:r>
            <a:r>
              <a:rPr lang="en-US" sz="900" dirty="0" err="1"/>
              <a:t>Mobilya</a:t>
            </a:r>
            <a:r>
              <a:rPr lang="en-US" sz="900" dirty="0"/>
              <a:t>,  </a:t>
            </a:r>
            <a:r>
              <a:rPr lang="en-US" sz="900" dirty="0" err="1"/>
              <a:t>Ev</a:t>
            </a:r>
            <a:r>
              <a:rPr lang="en-US" sz="900" dirty="0"/>
              <a:t>  </a:t>
            </a:r>
            <a:r>
              <a:rPr lang="en-US" sz="900" dirty="0" err="1"/>
              <a:t>Aletleri</a:t>
            </a:r>
            <a:r>
              <a:rPr lang="en-US" sz="900" dirty="0"/>
              <a:t>  ve  </a:t>
            </a:r>
            <a:r>
              <a:rPr lang="en-US" sz="900" dirty="0" err="1"/>
              <a:t>Ev</a:t>
            </a:r>
            <a:r>
              <a:rPr lang="en-US" sz="900" dirty="0"/>
              <a:t>  </a:t>
            </a:r>
            <a:r>
              <a:rPr lang="en-US" sz="900" dirty="0" err="1"/>
              <a:t>Bakım</a:t>
            </a:r>
            <a:r>
              <a:rPr lang="en-US" sz="900" dirty="0"/>
              <a:t>  </a:t>
            </a:r>
            <a:r>
              <a:rPr lang="en-US" sz="900" dirty="0" err="1"/>
              <a:t>Hizmetleri</a:t>
            </a:r>
            <a:r>
              <a:rPr lang="en-US" sz="900" dirty="0"/>
              <a:t>  </a:t>
            </a:r>
            <a:r>
              <a:rPr lang="en-US" sz="900" dirty="0" err="1"/>
              <a:t>ana</a:t>
            </a:r>
            <a:r>
              <a:rPr lang="en-US" sz="900" dirty="0"/>
              <a:t>  </a:t>
            </a:r>
            <a:r>
              <a:rPr lang="en-US" sz="900" dirty="0" err="1"/>
              <a:t>grubunda</a:t>
            </a:r>
            <a:r>
              <a:rPr lang="en-US" sz="900" dirty="0"/>
              <a:t>  %5.14,  </a:t>
            </a:r>
            <a:r>
              <a:rPr lang="en-US" sz="900" dirty="0" err="1"/>
              <a:t>Alkollü</a:t>
            </a:r>
            <a:r>
              <a:rPr lang="en-US" sz="900" dirty="0"/>
              <a:t> </a:t>
            </a:r>
            <a:r>
              <a:rPr lang="en-US" sz="900" dirty="0" err="1"/>
              <a:t>İçecekler</a:t>
            </a:r>
            <a:r>
              <a:rPr lang="en-US" sz="900" dirty="0"/>
              <a:t> ve </a:t>
            </a:r>
            <a:r>
              <a:rPr lang="en-US" sz="900" dirty="0" err="1"/>
              <a:t>Tütün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%3.78, </a:t>
            </a:r>
            <a:r>
              <a:rPr lang="en-US" sz="900" dirty="0" err="1"/>
              <a:t>Eğlence</a:t>
            </a:r>
            <a:r>
              <a:rPr lang="en-US" sz="900" dirty="0"/>
              <a:t> ve </a:t>
            </a:r>
            <a:r>
              <a:rPr lang="en-US" sz="900" dirty="0" err="1"/>
              <a:t>Kültür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%3.26,  </a:t>
            </a:r>
            <a:r>
              <a:rPr lang="en-US" sz="900" dirty="0" err="1"/>
              <a:t>Ulaştırma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%2.15, </a:t>
            </a:r>
            <a:r>
              <a:rPr lang="en-US" sz="900" dirty="0" err="1"/>
              <a:t>Eğitim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%1.49, </a:t>
            </a:r>
            <a:r>
              <a:rPr lang="en-US" sz="900" dirty="0" err="1"/>
              <a:t>Haberleşme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%1.47 </a:t>
            </a:r>
            <a:r>
              <a:rPr lang="en-US" sz="900" dirty="0" err="1"/>
              <a:t>artış</a:t>
            </a:r>
            <a:r>
              <a:rPr lang="en-US" sz="900" dirty="0"/>
              <a:t>, </a:t>
            </a:r>
            <a:r>
              <a:rPr lang="en-US" sz="900" dirty="0" err="1"/>
              <a:t>Lokanta</a:t>
            </a:r>
            <a:r>
              <a:rPr lang="en-US" sz="900" dirty="0"/>
              <a:t> ve </a:t>
            </a:r>
            <a:r>
              <a:rPr lang="en-US" sz="900" dirty="0" err="1"/>
              <a:t>Oteller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%8.83, </a:t>
            </a:r>
            <a:r>
              <a:rPr lang="en-US" sz="900" dirty="0" err="1"/>
              <a:t>Giyim</a:t>
            </a:r>
            <a:r>
              <a:rPr lang="en-US" sz="900" dirty="0"/>
              <a:t> ve </a:t>
            </a:r>
            <a:r>
              <a:rPr lang="en-US" sz="900" dirty="0" err="1"/>
              <a:t>Ayakkabı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%0.75 </a:t>
            </a:r>
            <a:r>
              <a:rPr lang="en-US" sz="900" dirty="0" err="1"/>
              <a:t>azalış</a:t>
            </a:r>
            <a:r>
              <a:rPr lang="en-US" sz="900" dirty="0"/>
              <a:t> </a:t>
            </a:r>
            <a:r>
              <a:rPr lang="en-US" sz="900" dirty="0" err="1"/>
              <a:t>gerçekleşmiştir</a:t>
            </a:r>
            <a:r>
              <a:rPr lang="en-US" sz="900" dirty="0"/>
              <a:t>. </a:t>
            </a:r>
            <a:endParaRPr lang="en-US" sz="800" dirty="0"/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endParaRPr lang="en-US" sz="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6072" y="3650437"/>
            <a:ext cx="49220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50" b="1" dirty="0" smtClean="0"/>
          </a:p>
          <a:p>
            <a:endParaRPr lang="en-US" sz="850" b="1" dirty="0"/>
          </a:p>
          <a:p>
            <a:pPr fontAlgn="base"/>
            <a:endParaRPr lang="en-US" sz="850" dirty="0"/>
          </a:p>
          <a:p>
            <a:endParaRPr lang="en-US" sz="85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229" y="2730037"/>
            <a:ext cx="4719711" cy="2541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2426" y="1169779"/>
            <a:ext cx="468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KKTC </a:t>
            </a:r>
            <a:r>
              <a:rPr lang="en-US" sz="900" b="1" dirty="0" err="1" smtClean="0"/>
              <a:t>Tüketici</a:t>
            </a:r>
            <a:r>
              <a:rPr lang="en-US" sz="900" b="1" dirty="0" smtClean="0"/>
              <a:t> Fiyat </a:t>
            </a:r>
            <a:r>
              <a:rPr lang="en-US" sz="900" b="1" dirty="0" err="1" smtClean="0"/>
              <a:t>Endeksi</a:t>
            </a:r>
            <a:r>
              <a:rPr lang="en-US" sz="900" b="1" dirty="0" smtClean="0"/>
              <a:t>  </a:t>
            </a:r>
            <a:r>
              <a:rPr lang="en-US" sz="900" b="1" dirty="0" err="1"/>
              <a:t>yıllık</a:t>
            </a:r>
            <a:r>
              <a:rPr lang="en-US" sz="900" b="1" dirty="0"/>
              <a:t> %85,81, </a:t>
            </a:r>
            <a:r>
              <a:rPr lang="en-US" sz="900" b="1" dirty="0" err="1"/>
              <a:t>aylık</a:t>
            </a:r>
            <a:r>
              <a:rPr lang="en-US" sz="900" b="1" dirty="0"/>
              <a:t> %3,84 </a:t>
            </a:r>
            <a:r>
              <a:rPr lang="en-US" sz="900" b="1" dirty="0" err="1"/>
              <a:t>arttı</a:t>
            </a:r>
            <a:r>
              <a:rPr lang="en-US" sz="900" dirty="0"/>
              <a:t/>
            </a:r>
            <a:br>
              <a:rPr lang="en-US" sz="900" dirty="0"/>
            </a:b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90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212123</TotalTime>
  <Words>563</Words>
  <Application>Microsoft Office PowerPoint</Application>
  <PresentationFormat>Custom</PresentationFormat>
  <Paragraphs>81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Ziyaret Programı</dc:title>
  <dc:creator>Nagihan Kargın</dc:creator>
  <cp:lastModifiedBy>Nagihan Kargın</cp:lastModifiedBy>
  <cp:revision>3810</cp:revision>
  <cp:lastPrinted>2020-06-19T08:48:54Z</cp:lastPrinted>
  <dcterms:created xsi:type="dcterms:W3CDTF">2013-11-22T11:55:19Z</dcterms:created>
  <dcterms:modified xsi:type="dcterms:W3CDTF">2024-04-03T06:50:24Z</dcterms:modified>
</cp:coreProperties>
</file>