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4"/>
  </p:notesMasterIdLst>
  <p:sldIdLst>
    <p:sldId id="399" r:id="rId2"/>
    <p:sldId id="401" r:id="rId3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96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witter.com/intent/tweet?text=Ocak'ta%20d%C4%B1%C5%9F%20ticaret%20a%C3%A7%C4%B1%C4%9F%C4%B1%20h%C4%B1zl%C4%B1%20geriledi&amp;url=http://bb.ht/sYun8R/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Şubat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2024-SAYI:3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155863" y="2213776"/>
            <a:ext cx="3969184" cy="3750050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err="1" smtClean="0"/>
              <a:t>KKTC’de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Tüketici</a:t>
            </a:r>
            <a:r>
              <a:rPr lang="en-US" sz="1000" b="1" dirty="0" smtClean="0"/>
              <a:t> </a:t>
            </a:r>
            <a:r>
              <a:rPr lang="en-US" sz="1000" b="1" dirty="0"/>
              <a:t>F</a:t>
            </a:r>
            <a:r>
              <a:rPr lang="en-US" sz="1000" b="1" dirty="0" smtClean="0"/>
              <a:t>iyat </a:t>
            </a:r>
            <a:r>
              <a:rPr lang="en-US" sz="1000" b="1" dirty="0" err="1" smtClean="0"/>
              <a:t>Endeksi</a:t>
            </a:r>
            <a:r>
              <a:rPr lang="en-US" sz="1000" b="1" dirty="0" smtClean="0"/>
              <a:t>  </a:t>
            </a:r>
            <a:r>
              <a:rPr lang="en-US" sz="1000" b="1" dirty="0" err="1"/>
              <a:t>yıllık</a:t>
            </a:r>
            <a:r>
              <a:rPr lang="en-US" sz="1000" b="1" dirty="0"/>
              <a:t> %85,81, </a:t>
            </a:r>
            <a:r>
              <a:rPr lang="en-US" sz="1000" b="1" dirty="0" err="1"/>
              <a:t>aylık</a:t>
            </a:r>
            <a:r>
              <a:rPr lang="en-US" sz="1000" b="1" dirty="0"/>
              <a:t> %3,84 </a:t>
            </a:r>
            <a:r>
              <a:rPr lang="en-US" sz="1000" b="1" dirty="0" err="1" smtClean="0"/>
              <a:t>arttı</a:t>
            </a:r>
            <a:r>
              <a:rPr lang="en-US" sz="1000" b="1" dirty="0" smtClean="0"/>
              <a:t>.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900" dirty="0"/>
              <a:t/>
            </a:r>
            <a:br>
              <a:rPr lang="en-US" sz="900" dirty="0"/>
            </a:b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136189" y="5410180"/>
            <a:ext cx="49721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/>
              <a:t>KKTC </a:t>
            </a:r>
            <a:r>
              <a:rPr lang="en-US" sz="900" dirty="0" err="1"/>
              <a:t>İstatistik</a:t>
            </a:r>
            <a:r>
              <a:rPr lang="en-US" sz="900" dirty="0"/>
              <a:t> </a:t>
            </a:r>
            <a:r>
              <a:rPr lang="en-US" sz="900" dirty="0" err="1"/>
              <a:t>Kurumu’nun</a:t>
            </a:r>
            <a:r>
              <a:rPr lang="en-US" sz="900" dirty="0"/>
              <a:t>, </a:t>
            </a:r>
            <a:r>
              <a:rPr lang="en-US" sz="900" dirty="0" err="1"/>
              <a:t>tüketici</a:t>
            </a:r>
            <a:r>
              <a:rPr lang="en-US" sz="900" dirty="0"/>
              <a:t> </a:t>
            </a:r>
            <a:r>
              <a:rPr lang="en-US" sz="900" dirty="0" err="1"/>
              <a:t>fiyatlarındaki</a:t>
            </a:r>
            <a:r>
              <a:rPr lang="en-US" sz="900" dirty="0"/>
              <a:t> </a:t>
            </a:r>
            <a:r>
              <a:rPr lang="en-US" sz="900" dirty="0" err="1"/>
              <a:t>gelişmeleri</a:t>
            </a:r>
            <a:r>
              <a:rPr lang="en-US" sz="900" dirty="0"/>
              <a:t> </a:t>
            </a:r>
            <a:r>
              <a:rPr lang="en-US" sz="900" dirty="0" err="1"/>
              <a:t>izlemek</a:t>
            </a:r>
            <a:r>
              <a:rPr lang="en-US" sz="900" dirty="0"/>
              <a:t> </a:t>
            </a:r>
            <a:r>
              <a:rPr lang="en-US" sz="900" dirty="0" err="1"/>
              <a:t>amacıyla</a:t>
            </a:r>
            <a:r>
              <a:rPr lang="en-US" sz="900" dirty="0"/>
              <a:t>, </a:t>
            </a:r>
            <a:r>
              <a:rPr lang="en-US" sz="900" dirty="0" err="1"/>
              <a:t>önceden</a:t>
            </a:r>
            <a:r>
              <a:rPr lang="en-US" sz="900" dirty="0"/>
              <a:t> </a:t>
            </a:r>
            <a:r>
              <a:rPr lang="en-US" sz="900" dirty="0" err="1"/>
              <a:t>seçilmiş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satış </a:t>
            </a:r>
            <a:r>
              <a:rPr lang="en-US" sz="900" dirty="0" err="1"/>
              <a:t>yerlerinden</a:t>
            </a:r>
            <a:r>
              <a:rPr lang="en-US" sz="900" dirty="0"/>
              <a:t> </a:t>
            </a:r>
            <a:r>
              <a:rPr lang="en-US" sz="900" dirty="0" err="1"/>
              <a:t>derlediği</a:t>
            </a:r>
            <a:r>
              <a:rPr lang="en-US" sz="900" dirty="0"/>
              <a:t> </a:t>
            </a:r>
            <a:r>
              <a:rPr lang="en-US" sz="900" dirty="0" err="1"/>
              <a:t>perakende</a:t>
            </a:r>
            <a:r>
              <a:rPr lang="en-US" sz="900" dirty="0"/>
              <a:t> </a:t>
            </a:r>
            <a:r>
              <a:rPr lang="en-US" sz="900" dirty="0" err="1"/>
              <a:t>fiyatlara</a:t>
            </a:r>
            <a:r>
              <a:rPr lang="en-US" sz="900" dirty="0"/>
              <a:t> göre her ay </a:t>
            </a:r>
            <a:r>
              <a:rPr lang="en-US" sz="900" dirty="0" err="1"/>
              <a:t>yayınladığı</a:t>
            </a:r>
            <a:r>
              <a:rPr lang="en-US" sz="900" dirty="0"/>
              <a:t> 2015=100 </a:t>
            </a:r>
            <a:r>
              <a:rPr lang="en-US" sz="900" dirty="0" err="1"/>
              <a:t>Temel</a:t>
            </a:r>
            <a:r>
              <a:rPr lang="en-US" sz="900" dirty="0"/>
              <a:t>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Tüketici</a:t>
            </a:r>
            <a:r>
              <a:rPr lang="en-US" sz="900" dirty="0"/>
              <a:t> Fiyatları Genel </a:t>
            </a:r>
            <a:r>
              <a:rPr lang="en-US" sz="900" dirty="0" err="1"/>
              <a:t>Endeksi’nde</a:t>
            </a:r>
            <a:r>
              <a:rPr lang="en-US" sz="900" dirty="0"/>
              <a:t>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%3.84,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ayına</a:t>
            </a:r>
            <a:r>
              <a:rPr lang="en-US" sz="900" dirty="0"/>
              <a:t> göre %3.84 ve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%85.81 </a:t>
            </a:r>
            <a:r>
              <a:rPr lang="en-US" sz="900" dirty="0" err="1"/>
              <a:t>değişim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Ana </a:t>
            </a:r>
            <a:r>
              <a:rPr lang="en-US" sz="900" dirty="0" err="1"/>
              <a:t>harcama</a:t>
            </a:r>
            <a:r>
              <a:rPr lang="en-US" sz="900" dirty="0"/>
              <a:t> </a:t>
            </a:r>
            <a:r>
              <a:rPr lang="en-US" sz="900" dirty="0" err="1"/>
              <a:t>grupları</a:t>
            </a:r>
            <a:r>
              <a:rPr lang="en-US" sz="900" dirty="0"/>
              <a:t> </a:t>
            </a:r>
            <a:r>
              <a:rPr lang="en-US" sz="900" dirty="0" err="1"/>
              <a:t>itibariyle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yüksek</a:t>
            </a:r>
            <a:r>
              <a:rPr lang="en-US" sz="900" dirty="0"/>
              <a:t> </a:t>
            </a:r>
            <a:r>
              <a:rPr lang="en-US" sz="900" dirty="0" err="1"/>
              <a:t>artış</a:t>
            </a:r>
            <a:r>
              <a:rPr lang="en-US" sz="900" dirty="0"/>
              <a:t> %11.42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Çeşitli</a:t>
            </a:r>
            <a:r>
              <a:rPr lang="en-US" sz="900" dirty="0"/>
              <a:t> Mal ve </a:t>
            </a:r>
            <a:r>
              <a:rPr lang="en-US" sz="900" dirty="0" err="1"/>
              <a:t>Hizmetler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Gıda ve </a:t>
            </a:r>
            <a:r>
              <a:rPr lang="en-US" sz="900" dirty="0" err="1"/>
              <a:t>Alkolsüz</a:t>
            </a:r>
            <a:r>
              <a:rPr lang="en-US" sz="900" dirty="0"/>
              <a:t> </a:t>
            </a:r>
            <a:r>
              <a:rPr lang="en-US" sz="900" dirty="0" err="1"/>
              <a:t>İçecekler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%10.09, </a:t>
            </a:r>
            <a:r>
              <a:rPr lang="en-US" sz="900" dirty="0" err="1"/>
              <a:t>Sağlık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%8.27, </a:t>
            </a:r>
            <a:r>
              <a:rPr lang="en-US" sz="900" dirty="0" err="1"/>
              <a:t>Konut</a:t>
            </a:r>
            <a:r>
              <a:rPr lang="en-US" sz="900" dirty="0"/>
              <a:t>, Su, </a:t>
            </a:r>
            <a:r>
              <a:rPr lang="en-US" sz="900" dirty="0" err="1"/>
              <a:t>Elektrik</a:t>
            </a:r>
            <a:r>
              <a:rPr lang="en-US" sz="900" dirty="0"/>
              <a:t>, </a:t>
            </a:r>
            <a:r>
              <a:rPr lang="en-US" sz="900" dirty="0" err="1"/>
              <a:t>Gaz</a:t>
            </a:r>
            <a:r>
              <a:rPr lang="en-US" sz="900" dirty="0"/>
              <a:t> ve </a:t>
            </a:r>
            <a:r>
              <a:rPr lang="en-US" sz="900" dirty="0" err="1"/>
              <a:t>Diğer</a:t>
            </a:r>
            <a:r>
              <a:rPr lang="en-US" sz="900" dirty="0"/>
              <a:t> </a:t>
            </a:r>
            <a:r>
              <a:rPr lang="en-US" sz="900" dirty="0" err="1"/>
              <a:t>Yakıtlar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%5.80, </a:t>
            </a:r>
            <a:r>
              <a:rPr lang="en-US" sz="900" dirty="0" err="1"/>
              <a:t>Mobilya</a:t>
            </a:r>
            <a:r>
              <a:rPr lang="en-US" sz="900" dirty="0"/>
              <a:t>, </a:t>
            </a:r>
            <a:r>
              <a:rPr lang="en-US" sz="900" dirty="0" err="1"/>
              <a:t>Ev</a:t>
            </a:r>
            <a:r>
              <a:rPr lang="en-US" sz="900" dirty="0"/>
              <a:t> </a:t>
            </a:r>
            <a:r>
              <a:rPr lang="en-US" sz="900" dirty="0" err="1"/>
              <a:t>Aletleri</a:t>
            </a:r>
            <a:r>
              <a:rPr lang="en-US" sz="900" dirty="0"/>
              <a:t> ve </a:t>
            </a:r>
            <a:r>
              <a:rPr lang="en-US" sz="900" dirty="0" err="1"/>
              <a:t>Ev</a:t>
            </a:r>
            <a:r>
              <a:rPr lang="en-US" sz="900" dirty="0"/>
              <a:t> </a:t>
            </a:r>
            <a:r>
              <a:rPr lang="en-US" sz="900" dirty="0" err="1"/>
              <a:t>Bakım</a:t>
            </a:r>
            <a:r>
              <a:rPr lang="en-US" sz="900" dirty="0"/>
              <a:t> </a:t>
            </a:r>
            <a:r>
              <a:rPr lang="en-US" sz="900" dirty="0" err="1"/>
              <a:t>Hizmetleri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%5.14, </a:t>
            </a:r>
            <a:r>
              <a:rPr lang="en-US" sz="900" dirty="0" err="1"/>
              <a:t>Alkollü</a:t>
            </a:r>
            <a:r>
              <a:rPr lang="en-US" sz="900" dirty="0"/>
              <a:t> </a:t>
            </a:r>
            <a:r>
              <a:rPr lang="en-US" sz="900" dirty="0" err="1"/>
              <a:t>İçecekler</a:t>
            </a:r>
            <a:r>
              <a:rPr lang="en-US" sz="900" dirty="0"/>
              <a:t> ve </a:t>
            </a:r>
            <a:r>
              <a:rPr lang="en-US" sz="900" dirty="0" err="1"/>
              <a:t>Tütün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%3.78, </a:t>
            </a:r>
            <a:r>
              <a:rPr lang="en-US" sz="900" dirty="0" err="1"/>
              <a:t>Eğlence</a:t>
            </a:r>
            <a:r>
              <a:rPr lang="en-US" sz="900" dirty="0"/>
              <a:t> ve </a:t>
            </a:r>
            <a:r>
              <a:rPr lang="en-US" sz="900" dirty="0" err="1"/>
              <a:t>Kültür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%3.26, </a:t>
            </a:r>
            <a:r>
              <a:rPr lang="en-US" sz="900" dirty="0" err="1"/>
              <a:t>Ulaştırma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%2.15, </a:t>
            </a:r>
            <a:r>
              <a:rPr lang="en-US" sz="900" dirty="0" err="1"/>
              <a:t>Eğitim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%1.49, </a:t>
            </a:r>
            <a:r>
              <a:rPr lang="en-US" sz="900" dirty="0" err="1"/>
              <a:t>Haberleşme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%1.47 </a:t>
            </a:r>
            <a:r>
              <a:rPr lang="en-US" sz="900" dirty="0" err="1"/>
              <a:t>artış</a:t>
            </a:r>
            <a:r>
              <a:rPr lang="en-US" sz="900" dirty="0"/>
              <a:t>, </a:t>
            </a:r>
            <a:r>
              <a:rPr lang="en-US" sz="900" dirty="0" err="1"/>
              <a:t>Lokanta</a:t>
            </a:r>
            <a:r>
              <a:rPr lang="en-US" sz="900" dirty="0"/>
              <a:t> ve </a:t>
            </a:r>
            <a:r>
              <a:rPr lang="en-US" sz="900" dirty="0" err="1"/>
              <a:t>Oteller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%8.83, </a:t>
            </a:r>
            <a:r>
              <a:rPr lang="en-US" sz="900" dirty="0" err="1"/>
              <a:t>Giyim</a:t>
            </a:r>
            <a:r>
              <a:rPr lang="en-US" sz="900" dirty="0"/>
              <a:t> ve </a:t>
            </a:r>
            <a:r>
              <a:rPr lang="en-US" sz="900" dirty="0" err="1"/>
              <a:t>Ayakkabı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grubunda</a:t>
            </a:r>
            <a:r>
              <a:rPr lang="en-US" sz="900" dirty="0"/>
              <a:t> %0.75 </a:t>
            </a:r>
            <a:r>
              <a:rPr lang="en-US" sz="900" dirty="0" err="1"/>
              <a:t>azalış</a:t>
            </a:r>
            <a:r>
              <a:rPr lang="en-US" sz="900" dirty="0"/>
              <a:t> </a:t>
            </a:r>
            <a:r>
              <a:rPr lang="en-US" sz="900" dirty="0" err="1"/>
              <a:t>gerçekleşmiştir</a:t>
            </a:r>
            <a:r>
              <a:rPr lang="en-US" sz="900" dirty="0"/>
              <a:t>.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3564"/>
              </p:ext>
            </p:extLst>
          </p:nvPr>
        </p:nvGraphicFramePr>
        <p:xfrm>
          <a:off x="155862" y="1102829"/>
          <a:ext cx="4932782" cy="1024145"/>
        </p:xfrm>
        <a:graphic>
          <a:graphicData uri="http://schemas.openxmlformats.org/drawingml/2006/table">
            <a:tbl>
              <a:tblPr/>
              <a:tblGrid>
                <a:gridCol w="1051379">
                  <a:extLst>
                    <a:ext uri="{9D8B030D-6E8A-4147-A177-3AD203B41FA5}">
                      <a16:colId xmlns:a16="http://schemas.microsoft.com/office/drawing/2014/main" val="2320177982"/>
                    </a:ext>
                  </a:extLst>
                </a:gridCol>
                <a:gridCol w="379445">
                  <a:extLst>
                    <a:ext uri="{9D8B030D-6E8A-4147-A177-3AD203B41FA5}">
                      <a16:colId xmlns:a16="http://schemas.microsoft.com/office/drawing/2014/main" val="3082245967"/>
                    </a:ext>
                  </a:extLst>
                </a:gridCol>
                <a:gridCol w="498021">
                  <a:extLst>
                    <a:ext uri="{9D8B030D-6E8A-4147-A177-3AD203B41FA5}">
                      <a16:colId xmlns:a16="http://schemas.microsoft.com/office/drawing/2014/main" val="4083217274"/>
                    </a:ext>
                  </a:extLst>
                </a:gridCol>
                <a:gridCol w="379445">
                  <a:extLst>
                    <a:ext uri="{9D8B030D-6E8A-4147-A177-3AD203B41FA5}">
                      <a16:colId xmlns:a16="http://schemas.microsoft.com/office/drawing/2014/main" val="2718624385"/>
                    </a:ext>
                  </a:extLst>
                </a:gridCol>
                <a:gridCol w="1438728">
                  <a:extLst>
                    <a:ext uri="{9D8B030D-6E8A-4147-A177-3AD203B41FA5}">
                      <a16:colId xmlns:a16="http://schemas.microsoft.com/office/drawing/2014/main" val="480125933"/>
                    </a:ext>
                  </a:extLst>
                </a:gridCol>
                <a:gridCol w="379445">
                  <a:extLst>
                    <a:ext uri="{9D8B030D-6E8A-4147-A177-3AD203B41FA5}">
                      <a16:colId xmlns:a16="http://schemas.microsoft.com/office/drawing/2014/main" val="1678973610"/>
                    </a:ext>
                  </a:extLst>
                </a:gridCol>
                <a:gridCol w="379445">
                  <a:extLst>
                    <a:ext uri="{9D8B030D-6E8A-4147-A177-3AD203B41FA5}">
                      <a16:colId xmlns:a16="http://schemas.microsoft.com/office/drawing/2014/main" val="2968516980"/>
                    </a:ext>
                  </a:extLst>
                </a:gridCol>
                <a:gridCol w="426874">
                  <a:extLst>
                    <a:ext uri="{9D8B030D-6E8A-4147-A177-3AD203B41FA5}">
                      <a16:colId xmlns:a16="http://schemas.microsoft.com/office/drawing/2014/main" val="704253827"/>
                    </a:ext>
                  </a:extLst>
                </a:gridCol>
              </a:tblGrid>
              <a:tr h="1452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15.Şub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86306"/>
                  </a:ext>
                </a:extLst>
              </a:tr>
              <a:tr h="14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30,3500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30,8100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1,49%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39,65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39,06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76197"/>
                  </a:ext>
                </a:extLst>
              </a:tr>
              <a:tr h="15253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32,8832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32,9840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0,31%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316,46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295,66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125056"/>
                  </a:ext>
                </a:extLst>
              </a:tr>
              <a:tr h="15253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38,5178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38,6855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0,43%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8474,3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9242,15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8,31%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10637"/>
                  </a:ext>
                </a:extLst>
              </a:tr>
              <a:tr h="15253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1,0840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1,0727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4,036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4,234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4,68%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718740"/>
                  </a:ext>
                </a:extLst>
              </a:tr>
              <a:tr h="13074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1,2697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2036,12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2004,09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26968"/>
                  </a:ext>
                </a:extLst>
              </a:tr>
              <a:tr h="1452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0,8539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0,8548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</a:t>
                      </a:r>
                      <a:r>
                        <a:rPr lang="en-US" sz="600" b="0" i="0" u="none" strike="noStrike" dirty="0" err="1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Varil</a:t>
                      </a:r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600" b="1" i="0" u="none" strike="noStrike" dirty="0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77,82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76,6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028022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118" y="2526886"/>
            <a:ext cx="4331848" cy="284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666" y="1082338"/>
            <a:ext cx="23962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800" b="1" dirty="0"/>
              <a:t>FED </a:t>
            </a:r>
            <a:r>
              <a:rPr lang="en-US" sz="800" b="1" dirty="0" smtClean="0"/>
              <a:t>Para </a:t>
            </a:r>
            <a:r>
              <a:rPr lang="en-US" sz="800" b="1" dirty="0" err="1" smtClean="0"/>
              <a:t>Politika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Faiz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Karari</a:t>
            </a:r>
            <a:endParaRPr lang="en-US" sz="800" b="1" dirty="0" smtClean="0"/>
          </a:p>
          <a:p>
            <a:pPr algn="just" fontAlgn="base"/>
            <a:endParaRPr lang="en-US" sz="800" dirty="0" smtClean="0"/>
          </a:p>
          <a:p>
            <a:pPr algn="just" fontAlgn="base"/>
            <a:r>
              <a:rPr lang="en-US" sz="800" dirty="0" smtClean="0"/>
              <a:t>Fed </a:t>
            </a:r>
            <a:r>
              <a:rPr lang="en-US" sz="800" dirty="0"/>
              <a:t>2 </a:t>
            </a:r>
            <a:r>
              <a:rPr lang="en-US" sz="800" dirty="0" err="1"/>
              <a:t>gün</a:t>
            </a:r>
            <a:r>
              <a:rPr lang="en-US" sz="800" dirty="0"/>
              <a:t> </a:t>
            </a:r>
            <a:r>
              <a:rPr lang="en-US" sz="800" dirty="0" err="1"/>
              <a:t>süren</a:t>
            </a:r>
            <a:r>
              <a:rPr lang="en-US" sz="800" dirty="0"/>
              <a:t> </a:t>
            </a:r>
            <a:r>
              <a:rPr lang="en-US" sz="800" dirty="0" err="1"/>
              <a:t>toplantısında</a:t>
            </a:r>
            <a:r>
              <a:rPr lang="en-US" sz="800" dirty="0"/>
              <a:t>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faizinde</a:t>
            </a:r>
            <a:r>
              <a:rPr lang="en-US" sz="800" dirty="0"/>
              <a:t> </a:t>
            </a:r>
            <a:r>
              <a:rPr lang="en-US" sz="800" dirty="0" err="1"/>
              <a:t>değişikliğe</a:t>
            </a:r>
            <a:r>
              <a:rPr lang="en-US" sz="800" dirty="0"/>
              <a:t> </a:t>
            </a:r>
            <a:r>
              <a:rPr lang="en-US" sz="800" dirty="0" err="1"/>
              <a:t>gitmedi</a:t>
            </a:r>
            <a:r>
              <a:rPr lang="en-US" sz="800" dirty="0"/>
              <a:t>.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5,25-5,50 </a:t>
            </a:r>
            <a:r>
              <a:rPr lang="en-US" sz="800" dirty="0" err="1"/>
              <a:t>ile</a:t>
            </a:r>
            <a:r>
              <a:rPr lang="en-US" sz="800" dirty="0"/>
              <a:t> 22 </a:t>
            </a:r>
            <a:r>
              <a:rPr lang="en-US" sz="800" dirty="0" err="1"/>
              <a:t>yılın</a:t>
            </a:r>
            <a:r>
              <a:rPr lang="en-US" sz="800" dirty="0"/>
              <a:t> </a:t>
            </a:r>
            <a:r>
              <a:rPr lang="en-US" sz="800" dirty="0" err="1"/>
              <a:t>zirvesinde</a:t>
            </a:r>
            <a:r>
              <a:rPr lang="en-US" sz="800" dirty="0"/>
              <a:t> </a:t>
            </a:r>
            <a:r>
              <a:rPr lang="en-US" sz="800" dirty="0" err="1"/>
              <a:t>kaldı</a:t>
            </a:r>
            <a:r>
              <a:rPr lang="en-US" sz="800" dirty="0"/>
              <a:t>. </a:t>
            </a:r>
            <a:r>
              <a:rPr lang="en-US" sz="800" dirty="0" err="1"/>
              <a:t>Karar</a:t>
            </a:r>
            <a:r>
              <a:rPr lang="en-US" sz="800" dirty="0"/>
              <a:t> oy </a:t>
            </a:r>
            <a:r>
              <a:rPr lang="en-US" sz="800" dirty="0" err="1"/>
              <a:t>birliğiyle</a:t>
            </a:r>
            <a:r>
              <a:rPr lang="en-US" sz="800" dirty="0"/>
              <a:t> </a:t>
            </a:r>
            <a:r>
              <a:rPr lang="en-US" sz="800" dirty="0" err="1"/>
              <a:t>alındı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/>
              <a:t>Fed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artırımlarının</a:t>
            </a:r>
            <a:r>
              <a:rPr lang="en-US" sz="800" dirty="0"/>
              <a:t> </a:t>
            </a:r>
            <a:r>
              <a:rPr lang="en-US" sz="800" dirty="0" err="1"/>
              <a:t>bittiği</a:t>
            </a:r>
            <a:r>
              <a:rPr lang="en-US" sz="800" dirty="0"/>
              <a:t> </a:t>
            </a:r>
            <a:r>
              <a:rPr lang="en-US" sz="800" dirty="0" err="1"/>
              <a:t>ancak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indirimine</a:t>
            </a:r>
            <a:r>
              <a:rPr lang="en-US" sz="800" dirty="0"/>
              <a:t> hazır </a:t>
            </a:r>
            <a:r>
              <a:rPr lang="en-US" sz="800" dirty="0" err="1"/>
              <a:t>olmadıkları</a:t>
            </a:r>
            <a:r>
              <a:rPr lang="en-US" sz="800" dirty="0"/>
              <a:t> </a:t>
            </a:r>
            <a:r>
              <a:rPr lang="en-US" sz="800" dirty="0" err="1"/>
              <a:t>sinyali</a:t>
            </a:r>
            <a:r>
              <a:rPr lang="en-US" sz="800" dirty="0"/>
              <a:t> </a:t>
            </a:r>
            <a:r>
              <a:rPr lang="en-US" sz="800" dirty="0" err="1"/>
              <a:t>verdi</a:t>
            </a:r>
            <a:r>
              <a:rPr lang="en-US" sz="800" dirty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/>
              <a:t>Para </a:t>
            </a:r>
            <a:r>
              <a:rPr lang="en-US" sz="800" dirty="0" err="1"/>
              <a:t>politikası</a:t>
            </a:r>
            <a:r>
              <a:rPr lang="en-US" sz="800" dirty="0"/>
              <a:t> </a:t>
            </a:r>
            <a:r>
              <a:rPr lang="en-US" sz="800" dirty="0" err="1"/>
              <a:t>metninden</a:t>
            </a:r>
            <a:r>
              <a:rPr lang="en-US" sz="800" dirty="0"/>
              <a:t> “</a:t>
            </a:r>
            <a:r>
              <a:rPr lang="en-US" sz="800" dirty="0" err="1"/>
              <a:t>enflasyon</a:t>
            </a:r>
            <a:r>
              <a:rPr lang="en-US" sz="800" dirty="0"/>
              <a:t> kontrol altına </a:t>
            </a:r>
            <a:r>
              <a:rPr lang="en-US" sz="800" dirty="0" err="1"/>
              <a:t>alınana</a:t>
            </a:r>
            <a:r>
              <a:rPr lang="en-US" sz="800" dirty="0"/>
              <a:t> </a:t>
            </a:r>
            <a:r>
              <a:rPr lang="en-US" sz="800" dirty="0" err="1"/>
              <a:t>kadar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artırımı</a:t>
            </a:r>
            <a:r>
              <a:rPr lang="en-US" sz="800" dirty="0"/>
              <a:t> </a:t>
            </a:r>
            <a:r>
              <a:rPr lang="en-US" sz="800" dirty="0" err="1"/>
              <a:t>olabileceği</a:t>
            </a:r>
            <a:r>
              <a:rPr lang="en-US" sz="800" dirty="0"/>
              <a:t>” </a:t>
            </a:r>
            <a:r>
              <a:rPr lang="en-US" sz="800" dirty="0" err="1"/>
              <a:t>ifadesi</a:t>
            </a:r>
            <a:r>
              <a:rPr lang="en-US" sz="800" dirty="0"/>
              <a:t> </a:t>
            </a:r>
            <a:r>
              <a:rPr lang="en-US" sz="800" dirty="0" err="1"/>
              <a:t>çıkarıldı</a:t>
            </a:r>
            <a:r>
              <a:rPr lang="en-US" sz="800" dirty="0"/>
              <a:t>. </a:t>
            </a:r>
            <a:r>
              <a:rPr lang="en-US" sz="800" dirty="0" err="1"/>
              <a:t>Ancak</a:t>
            </a:r>
            <a:r>
              <a:rPr lang="en-US" sz="800" dirty="0"/>
              <a:t> </a:t>
            </a:r>
            <a:r>
              <a:rPr lang="en-US" sz="800" dirty="0" err="1"/>
              <a:t>yetkililer</a:t>
            </a:r>
            <a:r>
              <a:rPr lang="en-US" sz="800" dirty="0"/>
              <a:t> </a:t>
            </a:r>
            <a:r>
              <a:rPr lang="en-US" sz="800" dirty="0" err="1"/>
              <a:t>enflasyonun</a:t>
            </a:r>
            <a:r>
              <a:rPr lang="en-US" sz="800" dirty="0"/>
              <a:t> hala </a:t>
            </a:r>
            <a:r>
              <a:rPr lang="en-US" sz="800" dirty="0" err="1"/>
              <a:t>bankanın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2’lik </a:t>
            </a:r>
            <a:r>
              <a:rPr lang="en-US" sz="800" dirty="0" err="1"/>
              <a:t>hedefinin</a:t>
            </a:r>
            <a:r>
              <a:rPr lang="en-US" sz="800" dirty="0"/>
              <a:t> </a:t>
            </a:r>
            <a:r>
              <a:rPr lang="en-US" sz="800" dirty="0" err="1"/>
              <a:t>üzerinde</a:t>
            </a:r>
            <a:r>
              <a:rPr lang="en-US" sz="800" dirty="0"/>
              <a:t> </a:t>
            </a:r>
            <a:r>
              <a:rPr lang="en-US" sz="800" dirty="0" err="1"/>
              <a:t>seyrettiğini</a:t>
            </a:r>
            <a:r>
              <a:rPr lang="en-US" sz="800" dirty="0"/>
              <a:t> </a:t>
            </a:r>
            <a:r>
              <a:rPr lang="en-US" sz="800" dirty="0" err="1"/>
              <a:t>belirterek</a:t>
            </a:r>
            <a:r>
              <a:rPr lang="en-US" sz="800" dirty="0"/>
              <a:t> henüz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</a:t>
            </a:r>
            <a:r>
              <a:rPr lang="en-US" sz="800" dirty="0"/>
              <a:t> </a:t>
            </a:r>
            <a:r>
              <a:rPr lang="en-US" sz="800" dirty="0" err="1"/>
              <a:t>planı</a:t>
            </a:r>
            <a:r>
              <a:rPr lang="en-US" sz="800" dirty="0"/>
              <a:t> </a:t>
            </a:r>
            <a:r>
              <a:rPr lang="en-US" sz="800" dirty="0" err="1"/>
              <a:t>olmadığı</a:t>
            </a:r>
            <a:r>
              <a:rPr lang="en-US" sz="800" dirty="0"/>
              <a:t> </a:t>
            </a:r>
            <a:r>
              <a:rPr lang="en-US" sz="800" dirty="0" err="1"/>
              <a:t>mesajı</a:t>
            </a:r>
            <a:r>
              <a:rPr lang="en-US" sz="800" dirty="0"/>
              <a:t> </a:t>
            </a:r>
            <a:r>
              <a:rPr lang="en-US" sz="800" dirty="0" err="1"/>
              <a:t>verdi</a:t>
            </a:r>
            <a:r>
              <a:rPr lang="en-US" sz="800" dirty="0"/>
              <a:t>. </a:t>
            </a:r>
            <a:r>
              <a:rPr lang="en-US" sz="800" dirty="0" err="1"/>
              <a:t>Konuya</a:t>
            </a:r>
            <a:r>
              <a:rPr lang="en-US" sz="800" dirty="0"/>
              <a:t> </a:t>
            </a:r>
            <a:r>
              <a:rPr lang="en-US" sz="800" dirty="0" err="1"/>
              <a:t>dair</a:t>
            </a:r>
            <a:r>
              <a:rPr lang="en-US" sz="800" dirty="0"/>
              <a:t> “</a:t>
            </a:r>
            <a:r>
              <a:rPr lang="en-US" sz="800" dirty="0" err="1"/>
              <a:t>Komite</a:t>
            </a:r>
            <a:r>
              <a:rPr lang="en-US" sz="800" dirty="0"/>
              <a:t>, </a:t>
            </a:r>
            <a:r>
              <a:rPr lang="en-US" sz="800" dirty="0" err="1"/>
              <a:t>enflasyon</a:t>
            </a:r>
            <a:r>
              <a:rPr lang="en-US" sz="800" dirty="0"/>
              <a:t> </a:t>
            </a:r>
            <a:r>
              <a:rPr lang="en-US" sz="800" dirty="0" err="1"/>
              <a:t>sürdürebilir</a:t>
            </a:r>
            <a:r>
              <a:rPr lang="en-US" sz="800" dirty="0"/>
              <a:t> </a:t>
            </a:r>
            <a:r>
              <a:rPr lang="en-US" sz="800" dirty="0" err="1"/>
              <a:t>biçimde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2’lik </a:t>
            </a:r>
            <a:r>
              <a:rPr lang="en-US" sz="800" dirty="0" err="1"/>
              <a:t>hedefe</a:t>
            </a:r>
            <a:r>
              <a:rPr lang="en-US" sz="800" dirty="0"/>
              <a:t> </a:t>
            </a:r>
            <a:r>
              <a:rPr lang="en-US" sz="800" dirty="0" err="1"/>
              <a:t>indiğine</a:t>
            </a:r>
            <a:r>
              <a:rPr lang="en-US" sz="800" dirty="0"/>
              <a:t> </a:t>
            </a:r>
            <a:r>
              <a:rPr lang="en-US" sz="800" dirty="0" err="1"/>
              <a:t>emin</a:t>
            </a:r>
            <a:r>
              <a:rPr lang="en-US" sz="800" dirty="0"/>
              <a:t> </a:t>
            </a:r>
            <a:r>
              <a:rPr lang="en-US" sz="800" dirty="0" err="1"/>
              <a:t>olana</a:t>
            </a:r>
            <a:r>
              <a:rPr lang="en-US" sz="800" dirty="0"/>
              <a:t> </a:t>
            </a:r>
            <a:r>
              <a:rPr lang="en-US" sz="800" dirty="0" err="1"/>
              <a:t>dek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indiriminin</a:t>
            </a:r>
            <a:r>
              <a:rPr lang="en-US" sz="800" dirty="0"/>
              <a:t> </a:t>
            </a:r>
            <a:r>
              <a:rPr lang="en-US" sz="800" dirty="0" err="1"/>
              <a:t>uygun</a:t>
            </a:r>
            <a:r>
              <a:rPr lang="en-US" sz="800" dirty="0"/>
              <a:t> olmasını </a:t>
            </a:r>
            <a:r>
              <a:rPr lang="en-US" sz="800" dirty="0" err="1"/>
              <a:t>beklemiyor</a:t>
            </a:r>
            <a:r>
              <a:rPr lang="en-US" sz="800" dirty="0"/>
              <a:t>” </a:t>
            </a:r>
            <a:r>
              <a:rPr lang="en-US" sz="800" dirty="0" err="1"/>
              <a:t>açıklaması</a:t>
            </a:r>
            <a:r>
              <a:rPr lang="en-US" sz="800" dirty="0"/>
              <a:t> </a:t>
            </a:r>
            <a:r>
              <a:rPr lang="en-US" sz="800" dirty="0" err="1"/>
              <a:t>yapıldı</a:t>
            </a:r>
            <a:r>
              <a:rPr lang="en-US" sz="800" dirty="0" smtClean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 err="1" smtClean="0"/>
              <a:t>Başkan</a:t>
            </a:r>
            <a:r>
              <a:rPr lang="en-US" sz="800" dirty="0" smtClean="0"/>
              <a:t> </a:t>
            </a:r>
            <a:r>
              <a:rPr lang="en-US" sz="800" dirty="0"/>
              <a:t>Jerome Powell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kararı</a:t>
            </a:r>
            <a:r>
              <a:rPr lang="en-US" sz="800" dirty="0"/>
              <a:t> sonrası </a:t>
            </a:r>
            <a:r>
              <a:rPr lang="en-US" sz="800" dirty="0" err="1"/>
              <a:t>düzenlenen</a:t>
            </a:r>
            <a:r>
              <a:rPr lang="en-US" sz="800" dirty="0"/>
              <a:t> basın </a:t>
            </a:r>
            <a:r>
              <a:rPr lang="en-US" sz="800" dirty="0" err="1"/>
              <a:t>toplantısında</a:t>
            </a:r>
            <a:r>
              <a:rPr lang="en-US" sz="800" dirty="0"/>
              <a:t> “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</a:t>
            </a:r>
            <a:r>
              <a:rPr lang="en-US" sz="800" dirty="0"/>
              <a:t> </a:t>
            </a:r>
            <a:r>
              <a:rPr lang="en-US" sz="800" dirty="0" err="1"/>
              <a:t>muhtemelen</a:t>
            </a:r>
            <a:r>
              <a:rPr lang="en-US" sz="800" dirty="0"/>
              <a:t> </a:t>
            </a:r>
            <a:r>
              <a:rPr lang="en-US" sz="800" dirty="0" err="1"/>
              <a:t>zirvede</a:t>
            </a:r>
            <a:r>
              <a:rPr lang="en-US" sz="800" dirty="0"/>
              <a:t>, </a:t>
            </a:r>
            <a:r>
              <a:rPr lang="en-US" sz="800" dirty="0" err="1"/>
              <a:t>ekonominin</a:t>
            </a:r>
            <a:r>
              <a:rPr lang="en-US" sz="800" dirty="0"/>
              <a:t> de </a:t>
            </a:r>
            <a:r>
              <a:rPr lang="en-US" sz="800" dirty="0" err="1"/>
              <a:t>beklendiği</a:t>
            </a:r>
            <a:r>
              <a:rPr lang="en-US" sz="800" dirty="0"/>
              <a:t> gibi </a:t>
            </a:r>
            <a:r>
              <a:rPr lang="en-US" sz="800" dirty="0" err="1"/>
              <a:t>seyretmesi</a:t>
            </a:r>
            <a:r>
              <a:rPr lang="en-US" sz="800" dirty="0"/>
              <a:t> durumunda,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yıl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indirimlerine</a:t>
            </a:r>
            <a:r>
              <a:rPr lang="en-US" sz="800" dirty="0"/>
              <a:t> </a:t>
            </a:r>
            <a:r>
              <a:rPr lang="en-US" sz="800" dirty="0" err="1"/>
              <a:t>başlamanın</a:t>
            </a:r>
            <a:r>
              <a:rPr lang="en-US" sz="800" dirty="0"/>
              <a:t> uygun </a:t>
            </a:r>
            <a:r>
              <a:rPr lang="en-US" sz="800" dirty="0" err="1"/>
              <a:t>olacağına</a:t>
            </a:r>
            <a:r>
              <a:rPr lang="en-US" sz="800" dirty="0"/>
              <a:t> </a:t>
            </a:r>
            <a:r>
              <a:rPr lang="en-US" sz="800" dirty="0" err="1"/>
              <a:t>inanıyoruz</a:t>
            </a:r>
            <a:r>
              <a:rPr lang="en-US" sz="800" dirty="0"/>
              <a:t>" dedi. Powell Mart </a:t>
            </a:r>
            <a:r>
              <a:rPr lang="en-US" sz="800" dirty="0" err="1"/>
              <a:t>ayında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</a:t>
            </a:r>
            <a:r>
              <a:rPr lang="en-US" sz="800" dirty="0"/>
              <a:t> </a:t>
            </a:r>
            <a:r>
              <a:rPr lang="en-US" sz="800" dirty="0" err="1"/>
              <a:t>beklemediklerini</a:t>
            </a:r>
            <a:r>
              <a:rPr lang="en-US" sz="800" dirty="0"/>
              <a:t>, </a:t>
            </a:r>
            <a:r>
              <a:rPr lang="en-US" sz="800" dirty="0" err="1"/>
              <a:t>Fed’in</a:t>
            </a:r>
            <a:r>
              <a:rPr lang="en-US" sz="800" dirty="0"/>
              <a:t> </a:t>
            </a:r>
            <a:r>
              <a:rPr lang="en-US" sz="800" dirty="0" err="1"/>
              <a:t>Mart’a</a:t>
            </a:r>
            <a:r>
              <a:rPr lang="en-US" sz="800" dirty="0"/>
              <a:t> </a:t>
            </a:r>
            <a:r>
              <a:rPr lang="en-US" sz="800" dirty="0" err="1"/>
              <a:t>kadar</a:t>
            </a:r>
            <a:r>
              <a:rPr lang="en-US" sz="800" dirty="0"/>
              <a:t>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indirimi</a:t>
            </a:r>
            <a:r>
              <a:rPr lang="en-US" sz="800" dirty="0"/>
              <a:t> konusunda </a:t>
            </a:r>
            <a:r>
              <a:rPr lang="en-US" sz="800" dirty="0" err="1"/>
              <a:t>yeterli</a:t>
            </a:r>
            <a:r>
              <a:rPr lang="en-US" sz="800" dirty="0"/>
              <a:t> </a:t>
            </a:r>
            <a:r>
              <a:rPr lang="en-US" sz="800" dirty="0" err="1"/>
              <a:t>güvene</a:t>
            </a:r>
            <a:r>
              <a:rPr lang="en-US" sz="800" dirty="0"/>
              <a:t> </a:t>
            </a:r>
            <a:r>
              <a:rPr lang="en-US" sz="800" dirty="0" err="1"/>
              <a:t>sahip</a:t>
            </a:r>
            <a:r>
              <a:rPr lang="en-US" sz="800" dirty="0"/>
              <a:t> </a:t>
            </a:r>
            <a:r>
              <a:rPr lang="en-US" sz="800" dirty="0" err="1"/>
              <a:t>olamayacağını</a:t>
            </a:r>
            <a:r>
              <a:rPr lang="en-US" sz="800" dirty="0"/>
              <a:t> </a:t>
            </a:r>
            <a:r>
              <a:rPr lang="en-US" sz="800" dirty="0" err="1"/>
              <a:t>belirtti</a:t>
            </a:r>
            <a:r>
              <a:rPr lang="en-US" sz="800" dirty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/>
              <a:t>Powell </a:t>
            </a:r>
            <a:r>
              <a:rPr lang="en-US" sz="800" dirty="0" err="1"/>
              <a:t>enflasyonun</a:t>
            </a:r>
            <a:r>
              <a:rPr lang="en-US" sz="800" dirty="0"/>
              <a:t> </a:t>
            </a:r>
            <a:r>
              <a:rPr lang="en-US" sz="800" dirty="0" err="1"/>
              <a:t>yavaşladığı</a:t>
            </a:r>
            <a:r>
              <a:rPr lang="en-US" sz="800" dirty="0"/>
              <a:t> </a:t>
            </a:r>
            <a:r>
              <a:rPr lang="en-US" sz="800" dirty="0" err="1"/>
              <a:t>ancak</a:t>
            </a:r>
            <a:r>
              <a:rPr lang="en-US" sz="800" dirty="0"/>
              <a:t> hala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olduğu</a:t>
            </a:r>
            <a:r>
              <a:rPr lang="en-US" sz="800" dirty="0"/>
              <a:t> </a:t>
            </a:r>
            <a:r>
              <a:rPr lang="en-US" sz="800" dirty="0" err="1"/>
              <a:t>söylemini</a:t>
            </a:r>
            <a:r>
              <a:rPr lang="en-US" sz="800" dirty="0"/>
              <a:t> </a:t>
            </a:r>
            <a:r>
              <a:rPr lang="en-US" sz="800" dirty="0" err="1"/>
              <a:t>yineledi</a:t>
            </a:r>
            <a:r>
              <a:rPr lang="en-US" sz="800" dirty="0"/>
              <a:t>. Powell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faizinin</a:t>
            </a:r>
            <a:r>
              <a:rPr lang="en-US" sz="800" dirty="0"/>
              <a:t> </a:t>
            </a:r>
            <a:r>
              <a:rPr lang="en-US" sz="800" dirty="0" err="1"/>
              <a:t>kısıtlayıcı</a:t>
            </a:r>
            <a:r>
              <a:rPr lang="en-US" sz="800" dirty="0"/>
              <a:t> </a:t>
            </a:r>
            <a:r>
              <a:rPr lang="en-US" sz="800" dirty="0" err="1"/>
              <a:t>seviyede</a:t>
            </a:r>
            <a:r>
              <a:rPr lang="en-US" sz="800" dirty="0"/>
              <a:t> </a:t>
            </a:r>
            <a:r>
              <a:rPr lang="en-US" sz="800" dirty="0" err="1"/>
              <a:t>olduğunu</a:t>
            </a:r>
            <a:r>
              <a:rPr lang="en-US" sz="800" dirty="0"/>
              <a:t> </a:t>
            </a:r>
            <a:r>
              <a:rPr lang="en-US" sz="800" dirty="0" err="1"/>
              <a:t>belirterek</a:t>
            </a:r>
            <a:r>
              <a:rPr lang="en-US" sz="800" dirty="0"/>
              <a:t> “</a:t>
            </a:r>
            <a:r>
              <a:rPr lang="en-US" sz="800" dirty="0" err="1"/>
              <a:t>Parasal</a:t>
            </a:r>
            <a:r>
              <a:rPr lang="en-US" sz="800" dirty="0"/>
              <a:t> </a:t>
            </a:r>
            <a:r>
              <a:rPr lang="en-US" sz="800" dirty="0" err="1"/>
              <a:t>sıkılaştırmanın</a:t>
            </a:r>
            <a:r>
              <a:rPr lang="en-US" sz="800" dirty="0"/>
              <a:t> </a:t>
            </a:r>
            <a:r>
              <a:rPr lang="en-US" sz="800" dirty="0" err="1"/>
              <a:t>enflasyon</a:t>
            </a:r>
            <a:r>
              <a:rPr lang="en-US" sz="800" dirty="0"/>
              <a:t> </a:t>
            </a:r>
            <a:r>
              <a:rPr lang="en-US" sz="800" dirty="0" err="1"/>
              <a:t>üzerindeki</a:t>
            </a:r>
            <a:r>
              <a:rPr lang="en-US" sz="800" dirty="0"/>
              <a:t> </a:t>
            </a:r>
            <a:r>
              <a:rPr lang="en-US" sz="800" dirty="0" err="1"/>
              <a:t>etkisini</a:t>
            </a:r>
            <a:r>
              <a:rPr lang="en-US" sz="800" dirty="0"/>
              <a:t> </a:t>
            </a:r>
            <a:r>
              <a:rPr lang="en-US" sz="800" dirty="0" err="1"/>
              <a:t>görüyoruz</a:t>
            </a:r>
            <a:r>
              <a:rPr lang="en-US" sz="800" dirty="0"/>
              <a:t>” </a:t>
            </a:r>
            <a:r>
              <a:rPr lang="en-US" sz="800" dirty="0" err="1"/>
              <a:t>dedi</a:t>
            </a:r>
            <a:r>
              <a:rPr lang="en-US" sz="8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3209" y="1089415"/>
            <a:ext cx="245792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900" b="1" dirty="0" err="1" smtClean="0"/>
              <a:t>Dış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Ticaret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Dengesi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Ocak</a:t>
            </a:r>
            <a:r>
              <a:rPr lang="en-US" sz="900" b="1" dirty="0" smtClean="0"/>
              <a:t> 2024</a:t>
            </a:r>
            <a:endParaRPr lang="en-US" sz="900" b="1" dirty="0"/>
          </a:p>
          <a:p>
            <a:pPr algn="just" fontAlgn="base"/>
            <a:r>
              <a:rPr lang="en-US" sz="900" dirty="0">
                <a:hlinkClick r:id="rId7" tooltip="Twitter'da Paylaş!"/>
              </a:rPr>
              <a:t/>
            </a:r>
            <a:br>
              <a:rPr lang="en-US" sz="900" dirty="0">
                <a:hlinkClick r:id="rId7" tooltip="Twitter'da Paylaş!"/>
              </a:rPr>
            </a:br>
            <a:r>
              <a:rPr lang="en-US" sz="800" dirty="0" err="1"/>
              <a:t>Dış</a:t>
            </a:r>
            <a:r>
              <a:rPr lang="en-US" sz="800" dirty="0"/>
              <a:t> </a:t>
            </a:r>
            <a:r>
              <a:rPr lang="en-US" sz="800" dirty="0" err="1"/>
              <a:t>ticarette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ilk </a:t>
            </a:r>
            <a:r>
              <a:rPr lang="en-US" sz="800" dirty="0" err="1"/>
              <a:t>verileri</a:t>
            </a:r>
            <a:r>
              <a:rPr lang="en-US" sz="800" dirty="0"/>
              <a:t> </a:t>
            </a:r>
            <a:r>
              <a:rPr lang="en-US" sz="800" dirty="0" err="1"/>
              <a:t>ithalat</a:t>
            </a:r>
            <a:r>
              <a:rPr lang="en-US" sz="800" dirty="0"/>
              <a:t> ve </a:t>
            </a:r>
            <a:r>
              <a:rPr lang="en-US" sz="800" dirty="0" err="1"/>
              <a:t>dış</a:t>
            </a:r>
            <a:r>
              <a:rPr lang="en-US" sz="800" dirty="0"/>
              <a:t> </a:t>
            </a:r>
            <a:r>
              <a:rPr lang="en-US" sz="800" dirty="0" err="1"/>
              <a:t>ticaret</a:t>
            </a:r>
            <a:r>
              <a:rPr lang="en-US" sz="800" dirty="0"/>
              <a:t> </a:t>
            </a:r>
            <a:r>
              <a:rPr lang="en-US" sz="800" dirty="0" err="1"/>
              <a:t>açığında</a:t>
            </a:r>
            <a:r>
              <a:rPr lang="en-US" sz="800" dirty="0"/>
              <a:t> </a:t>
            </a:r>
            <a:r>
              <a:rPr lang="en-US" sz="800" dirty="0" err="1"/>
              <a:t>hızlı</a:t>
            </a:r>
            <a:r>
              <a:rPr lang="en-US" sz="800" dirty="0"/>
              <a:t> </a:t>
            </a:r>
            <a:r>
              <a:rPr lang="en-US" sz="800" dirty="0" err="1"/>
              <a:t>gerileme</a:t>
            </a:r>
            <a:r>
              <a:rPr lang="en-US" sz="800" dirty="0"/>
              <a:t> </a:t>
            </a:r>
            <a:r>
              <a:rPr lang="en-US" sz="800" dirty="0" err="1"/>
              <a:t>yaşandığını</a:t>
            </a:r>
            <a:r>
              <a:rPr lang="en-US" sz="800" dirty="0"/>
              <a:t> </a:t>
            </a:r>
            <a:r>
              <a:rPr lang="en-US" sz="800" dirty="0" err="1"/>
              <a:t>gösterdi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Ticaret</a:t>
            </a:r>
            <a:r>
              <a:rPr lang="en-US" sz="800" dirty="0"/>
              <a:t> </a:t>
            </a:r>
            <a:r>
              <a:rPr lang="en-US" sz="800" dirty="0" err="1"/>
              <a:t>Bakanı</a:t>
            </a:r>
            <a:r>
              <a:rPr lang="en-US" sz="800" dirty="0"/>
              <a:t> </a:t>
            </a:r>
            <a:r>
              <a:rPr lang="en-US" sz="800" dirty="0" err="1"/>
              <a:t>Ömer</a:t>
            </a:r>
            <a:r>
              <a:rPr lang="en-US" sz="800" dirty="0"/>
              <a:t> </a:t>
            </a:r>
            <a:r>
              <a:rPr lang="en-US" sz="800" dirty="0" err="1"/>
              <a:t>Bolat</a:t>
            </a:r>
            <a:r>
              <a:rPr lang="en-US" sz="800" dirty="0"/>
              <a:t> </a:t>
            </a:r>
            <a:r>
              <a:rPr lang="en-US" sz="800" dirty="0" err="1"/>
              <a:t>tarafından</a:t>
            </a:r>
            <a:r>
              <a:rPr lang="en-US" sz="800" dirty="0"/>
              <a:t> </a:t>
            </a:r>
            <a:r>
              <a:rPr lang="en-US" sz="800" dirty="0" err="1"/>
              <a:t>açıklanan</a:t>
            </a:r>
            <a:r>
              <a:rPr lang="en-US" sz="800" dirty="0"/>
              <a:t> </a:t>
            </a:r>
            <a:r>
              <a:rPr lang="en-US" sz="800" dirty="0" err="1"/>
              <a:t>geçici</a:t>
            </a:r>
            <a:r>
              <a:rPr lang="en-US" sz="800" dirty="0"/>
              <a:t> </a:t>
            </a:r>
            <a:r>
              <a:rPr lang="en-US" sz="800" dirty="0" err="1"/>
              <a:t>verilere</a:t>
            </a:r>
            <a:r>
              <a:rPr lang="en-US" sz="800" dirty="0"/>
              <a:t> göre </a:t>
            </a:r>
            <a:r>
              <a:rPr lang="en-US" sz="800" dirty="0" err="1"/>
              <a:t>Ocak</a:t>
            </a:r>
            <a:r>
              <a:rPr lang="en-US" sz="800" dirty="0"/>
              <a:t> </a:t>
            </a:r>
            <a:r>
              <a:rPr lang="en-US" sz="800" dirty="0" err="1"/>
              <a:t>ayında</a:t>
            </a:r>
            <a:r>
              <a:rPr lang="en-US" sz="800" dirty="0"/>
              <a:t> </a:t>
            </a:r>
            <a:r>
              <a:rPr lang="en-US" sz="800" dirty="0" err="1"/>
              <a:t>ticaret</a:t>
            </a:r>
            <a:r>
              <a:rPr lang="en-US" sz="800" dirty="0"/>
              <a:t> </a:t>
            </a:r>
            <a:r>
              <a:rPr lang="en-US" sz="800" dirty="0" err="1"/>
              <a:t>açığı</a:t>
            </a:r>
            <a:r>
              <a:rPr lang="en-US" sz="800" dirty="0"/>
              <a:t>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yıla</a:t>
            </a:r>
            <a:r>
              <a:rPr lang="en-US" sz="800" dirty="0"/>
              <a:t> göre </a:t>
            </a:r>
            <a:r>
              <a:rPr lang="en-US" sz="800" dirty="0" err="1"/>
              <a:t>yüzde</a:t>
            </a:r>
            <a:r>
              <a:rPr lang="en-US" sz="800" dirty="0"/>
              <a:t> 57 </a:t>
            </a:r>
            <a:r>
              <a:rPr lang="en-US" sz="800" dirty="0" err="1"/>
              <a:t>düşüşle</a:t>
            </a:r>
            <a:r>
              <a:rPr lang="en-US" sz="800" dirty="0"/>
              <a:t> 6,2 </a:t>
            </a:r>
            <a:r>
              <a:rPr lang="en-US" sz="800" dirty="0" err="1"/>
              <a:t>milyar</a:t>
            </a:r>
            <a:r>
              <a:rPr lang="en-US" sz="800" dirty="0"/>
              <a:t> dolar olarak </a:t>
            </a:r>
            <a:r>
              <a:rPr lang="en-US" sz="800" dirty="0" err="1"/>
              <a:t>gerçekleşti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İhracat</a:t>
            </a:r>
            <a:r>
              <a:rPr lang="en-US" sz="800" dirty="0"/>
              <a:t>,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aynı </a:t>
            </a:r>
            <a:r>
              <a:rPr lang="en-US" sz="800" dirty="0" err="1"/>
              <a:t>ayına</a:t>
            </a:r>
            <a:r>
              <a:rPr lang="en-US" sz="800" dirty="0"/>
              <a:t> göre </a:t>
            </a:r>
            <a:r>
              <a:rPr lang="en-US" sz="800" dirty="0" err="1"/>
              <a:t>yüzde</a:t>
            </a:r>
            <a:r>
              <a:rPr lang="en-US" sz="800" dirty="0"/>
              <a:t> 3,6 </a:t>
            </a:r>
            <a:r>
              <a:rPr lang="en-US" sz="800" dirty="0" err="1"/>
              <a:t>oranında</a:t>
            </a:r>
            <a:r>
              <a:rPr lang="en-US" sz="800" dirty="0"/>
              <a:t> </a:t>
            </a:r>
            <a:r>
              <a:rPr lang="en-US" sz="800" dirty="0" err="1"/>
              <a:t>artarak</a:t>
            </a:r>
            <a:r>
              <a:rPr lang="en-US" sz="800" dirty="0"/>
              <a:t> 20 </a:t>
            </a:r>
            <a:r>
              <a:rPr lang="en-US" sz="800" dirty="0" err="1"/>
              <a:t>milyar</a:t>
            </a:r>
            <a:r>
              <a:rPr lang="en-US" sz="800" dirty="0"/>
              <a:t> dolar oldu. </a:t>
            </a:r>
            <a:r>
              <a:rPr lang="en-US" sz="800" dirty="0" err="1"/>
              <a:t>Ocak</a:t>
            </a:r>
            <a:r>
              <a:rPr lang="en-US" sz="800" dirty="0"/>
              <a:t> </a:t>
            </a:r>
            <a:r>
              <a:rPr lang="en-US" sz="800" dirty="0" err="1"/>
              <a:t>ayı</a:t>
            </a:r>
            <a:r>
              <a:rPr lang="en-US" sz="800" dirty="0"/>
              <a:t> </a:t>
            </a:r>
            <a:r>
              <a:rPr lang="en-US" sz="800" dirty="0" err="1"/>
              <a:t>itibarıyla</a:t>
            </a:r>
            <a:r>
              <a:rPr lang="en-US" sz="800" dirty="0"/>
              <a:t> son 12 </a:t>
            </a:r>
            <a:r>
              <a:rPr lang="en-US" sz="800" dirty="0" err="1"/>
              <a:t>aylık</a:t>
            </a:r>
            <a:r>
              <a:rPr lang="en-US" sz="800" dirty="0"/>
              <a:t> </a:t>
            </a:r>
            <a:r>
              <a:rPr lang="en-US" sz="800" dirty="0" err="1"/>
              <a:t>ihracat</a:t>
            </a:r>
            <a:r>
              <a:rPr lang="en-US" sz="800" dirty="0"/>
              <a:t> </a:t>
            </a:r>
            <a:r>
              <a:rPr lang="en-US" sz="800" dirty="0" err="1"/>
              <a:t>ise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0,2 </a:t>
            </a:r>
            <a:r>
              <a:rPr lang="en-US" sz="800" dirty="0" err="1"/>
              <a:t>oranında</a:t>
            </a:r>
            <a:r>
              <a:rPr lang="en-US" sz="800" dirty="0"/>
              <a:t> </a:t>
            </a:r>
            <a:r>
              <a:rPr lang="en-US" sz="800" dirty="0" err="1"/>
              <a:t>artışla</a:t>
            </a:r>
            <a:r>
              <a:rPr lang="en-US" sz="800" dirty="0"/>
              <a:t> 256,5 </a:t>
            </a:r>
            <a:r>
              <a:rPr lang="en-US" sz="800" dirty="0" err="1"/>
              <a:t>milyar</a:t>
            </a:r>
            <a:r>
              <a:rPr lang="en-US" sz="800" dirty="0"/>
              <a:t> dolar olarak </a:t>
            </a:r>
            <a:r>
              <a:rPr lang="en-US" sz="800" dirty="0" err="1"/>
              <a:t>gerçekleşti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İthalat</a:t>
            </a:r>
            <a:r>
              <a:rPr lang="en-US" sz="800" dirty="0"/>
              <a:t> </a:t>
            </a:r>
            <a:r>
              <a:rPr lang="en-US" sz="800" dirty="0" err="1"/>
              <a:t>ise</a:t>
            </a:r>
            <a:r>
              <a:rPr lang="en-US" sz="800" dirty="0"/>
              <a:t>, </a:t>
            </a:r>
            <a:r>
              <a:rPr lang="en-US" sz="800" dirty="0" err="1"/>
              <a:t>Ocak</a:t>
            </a:r>
            <a:r>
              <a:rPr lang="en-US" sz="800" dirty="0"/>
              <a:t> </a:t>
            </a:r>
            <a:r>
              <a:rPr lang="en-US" sz="800" dirty="0" err="1"/>
              <a:t>ayında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22 </a:t>
            </a:r>
            <a:r>
              <a:rPr lang="en-US" sz="800" dirty="0" err="1"/>
              <a:t>oranında</a:t>
            </a:r>
            <a:r>
              <a:rPr lang="en-US" sz="800" dirty="0"/>
              <a:t> </a:t>
            </a:r>
            <a:r>
              <a:rPr lang="en-US" sz="800" dirty="0" err="1"/>
              <a:t>azalarak</a:t>
            </a:r>
            <a:r>
              <a:rPr lang="en-US" sz="800" dirty="0"/>
              <a:t> 26,2 </a:t>
            </a:r>
            <a:r>
              <a:rPr lang="en-US" sz="800" dirty="0" err="1"/>
              <a:t>milyar</a:t>
            </a:r>
            <a:r>
              <a:rPr lang="en-US" sz="800" dirty="0"/>
              <a:t> dolar oldu. </a:t>
            </a:r>
            <a:r>
              <a:rPr lang="en-US" sz="800" dirty="0" err="1"/>
              <a:t>İhracatın</a:t>
            </a:r>
            <a:r>
              <a:rPr lang="en-US" sz="800" dirty="0"/>
              <a:t> </a:t>
            </a:r>
            <a:r>
              <a:rPr lang="en-US" sz="800" dirty="0" err="1"/>
              <a:t>ithalatı</a:t>
            </a:r>
            <a:r>
              <a:rPr lang="en-US" sz="800" dirty="0"/>
              <a:t> </a:t>
            </a:r>
            <a:r>
              <a:rPr lang="en-US" sz="800" dirty="0" err="1"/>
              <a:t>karşılama</a:t>
            </a:r>
            <a:r>
              <a:rPr lang="en-US" sz="800" dirty="0"/>
              <a:t> </a:t>
            </a:r>
            <a:r>
              <a:rPr lang="en-US" sz="800" dirty="0" err="1"/>
              <a:t>oranı</a:t>
            </a:r>
            <a:r>
              <a:rPr lang="en-US" sz="800" dirty="0"/>
              <a:t> </a:t>
            </a:r>
            <a:r>
              <a:rPr lang="en-US" sz="800" dirty="0" err="1"/>
              <a:t>ocak</a:t>
            </a:r>
            <a:r>
              <a:rPr lang="en-US" sz="800" dirty="0"/>
              <a:t> </a:t>
            </a:r>
            <a:r>
              <a:rPr lang="en-US" sz="800" dirty="0" err="1"/>
              <a:t>ayında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76,4 olarak </a:t>
            </a:r>
            <a:r>
              <a:rPr lang="en-US" sz="800" dirty="0" err="1"/>
              <a:t>gerçekleşti</a:t>
            </a:r>
            <a:r>
              <a:rPr lang="en-US" sz="800" dirty="0"/>
              <a:t>.</a:t>
            </a:r>
          </a:p>
          <a:p>
            <a:pPr fontAlgn="base"/>
            <a:endParaRPr lang="en-US" sz="800" dirty="0"/>
          </a:p>
          <a:p>
            <a:pPr fontAlgn="base"/>
            <a:endParaRPr lang="en-US" sz="800" dirty="0"/>
          </a:p>
          <a:p>
            <a:r>
              <a:rPr lang="en-US" sz="900" b="1" dirty="0" err="1" smtClean="0"/>
              <a:t>Hizmet</a:t>
            </a:r>
            <a:r>
              <a:rPr lang="en-US" sz="900" b="1" dirty="0" smtClean="0"/>
              <a:t> </a:t>
            </a:r>
            <a:r>
              <a:rPr lang="en-US" sz="900" b="1" dirty="0" err="1"/>
              <a:t>Üretici</a:t>
            </a:r>
            <a:r>
              <a:rPr lang="en-US" sz="900" b="1" dirty="0"/>
              <a:t> Fiyat </a:t>
            </a:r>
            <a:r>
              <a:rPr lang="en-US" sz="900" b="1" dirty="0" err="1"/>
              <a:t>Endeksi</a:t>
            </a:r>
            <a:r>
              <a:rPr lang="en-US" sz="900" b="1" dirty="0"/>
              <a:t>  </a:t>
            </a:r>
            <a:r>
              <a:rPr lang="en-US" sz="900" b="1" dirty="0" err="1"/>
              <a:t>yıllık</a:t>
            </a:r>
            <a:r>
              <a:rPr lang="en-US" sz="900" b="1" dirty="0"/>
              <a:t> %81,18, </a:t>
            </a:r>
            <a:r>
              <a:rPr lang="en-US" sz="900" b="1" dirty="0" err="1"/>
              <a:t>aylık</a:t>
            </a:r>
            <a:r>
              <a:rPr lang="en-US" sz="900" b="1" dirty="0"/>
              <a:t> %3,59 </a:t>
            </a:r>
            <a:r>
              <a:rPr lang="en-US" sz="900" b="1" dirty="0" err="1"/>
              <a:t>arttı</a:t>
            </a:r>
            <a:endParaRPr lang="en-US" sz="900" b="1" dirty="0"/>
          </a:p>
          <a:p>
            <a:pPr algn="just"/>
            <a:r>
              <a:rPr lang="en-US" sz="900" dirty="0"/>
              <a:t/>
            </a:r>
            <a:br>
              <a:rPr lang="en-US" sz="900" dirty="0"/>
            </a:br>
            <a:r>
              <a:rPr lang="en-US" sz="800" dirty="0"/>
              <a:t> H-ÜFE 2023 </a:t>
            </a:r>
            <a:r>
              <a:rPr lang="en-US" sz="800" dirty="0" err="1"/>
              <a:t>yılı</a:t>
            </a:r>
            <a:r>
              <a:rPr lang="en-US" sz="800" dirty="0"/>
              <a:t> </a:t>
            </a:r>
            <a:r>
              <a:rPr lang="en-US" sz="800" dirty="0" err="1"/>
              <a:t>Aralık</a:t>
            </a:r>
            <a:r>
              <a:rPr lang="en-US" sz="800" dirty="0"/>
              <a:t> </a:t>
            </a:r>
            <a:r>
              <a:rPr lang="en-US" sz="800" dirty="0" err="1"/>
              <a:t>ayında</a:t>
            </a:r>
            <a:r>
              <a:rPr lang="en-US" sz="800" dirty="0"/>
              <a:t>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aya</a:t>
            </a:r>
            <a:r>
              <a:rPr lang="en-US" sz="800" dirty="0"/>
              <a:t> göre %3,59,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</a:t>
            </a:r>
            <a:r>
              <a:rPr lang="en-US" sz="800" dirty="0" err="1"/>
              <a:t>Aralık</a:t>
            </a:r>
            <a:r>
              <a:rPr lang="en-US" sz="800" dirty="0"/>
              <a:t> </a:t>
            </a:r>
            <a:r>
              <a:rPr lang="en-US" sz="800" dirty="0" err="1"/>
              <a:t>ayına</a:t>
            </a:r>
            <a:r>
              <a:rPr lang="en-US" sz="800" dirty="0"/>
              <a:t> göre %81,18,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aynı </a:t>
            </a:r>
            <a:r>
              <a:rPr lang="en-US" sz="800" dirty="0" err="1"/>
              <a:t>ayına</a:t>
            </a:r>
            <a:r>
              <a:rPr lang="en-US" sz="800" dirty="0"/>
              <a:t> göre %81,18 ve on iki </a:t>
            </a:r>
            <a:r>
              <a:rPr lang="en-US" sz="800" dirty="0" err="1"/>
              <a:t>aylık</a:t>
            </a:r>
            <a:r>
              <a:rPr lang="en-US" sz="800" dirty="0"/>
              <a:t> </a:t>
            </a:r>
            <a:r>
              <a:rPr lang="en-US" sz="800" dirty="0" err="1"/>
              <a:t>ortalamalara</a:t>
            </a:r>
            <a:r>
              <a:rPr lang="en-US" sz="800" dirty="0"/>
              <a:t> göre %76,37 </a:t>
            </a:r>
            <a:r>
              <a:rPr lang="en-US" sz="800" dirty="0" err="1"/>
              <a:t>artış</a:t>
            </a:r>
            <a:r>
              <a:rPr lang="en-US" sz="800" dirty="0"/>
              <a:t> </a:t>
            </a:r>
            <a:r>
              <a:rPr lang="en-US" sz="800" dirty="0" err="1"/>
              <a:t>gösterdi</a:t>
            </a:r>
            <a:r>
              <a:rPr lang="en-US" sz="800" dirty="0"/>
              <a:t>.</a:t>
            </a:r>
          </a:p>
          <a:p>
            <a:pPr algn="just"/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aynı </a:t>
            </a:r>
            <a:r>
              <a:rPr lang="en-US" sz="800" dirty="0" err="1"/>
              <a:t>ayına</a:t>
            </a:r>
            <a:r>
              <a:rPr lang="en-US" sz="800" dirty="0"/>
              <a:t> göre H-ÜFE </a:t>
            </a:r>
            <a:r>
              <a:rPr lang="en-US" sz="800" dirty="0" err="1"/>
              <a:t>değişimleri</a:t>
            </a:r>
            <a:r>
              <a:rPr lang="en-US" sz="800" dirty="0"/>
              <a:t>; </a:t>
            </a:r>
            <a:r>
              <a:rPr lang="en-US" sz="800" dirty="0" err="1"/>
              <a:t>ulaştırma</a:t>
            </a:r>
            <a:r>
              <a:rPr lang="en-US" sz="800" dirty="0"/>
              <a:t> ve </a:t>
            </a:r>
            <a:r>
              <a:rPr lang="en-US" sz="800" dirty="0" err="1"/>
              <a:t>depolama</a:t>
            </a:r>
            <a:r>
              <a:rPr lang="en-US" sz="800" dirty="0"/>
              <a:t> </a:t>
            </a:r>
            <a:r>
              <a:rPr lang="en-US" sz="800" dirty="0" err="1"/>
              <a:t>hizmetlerinde</a:t>
            </a:r>
            <a:r>
              <a:rPr lang="en-US" sz="800" dirty="0"/>
              <a:t> %72,21, </a:t>
            </a:r>
            <a:r>
              <a:rPr lang="en-US" sz="800" dirty="0" err="1"/>
              <a:t>konaklama</a:t>
            </a:r>
            <a:r>
              <a:rPr lang="en-US" sz="800" dirty="0"/>
              <a:t> ve </a:t>
            </a:r>
            <a:r>
              <a:rPr lang="en-US" sz="800" dirty="0" err="1"/>
              <a:t>yiyecek</a:t>
            </a:r>
            <a:r>
              <a:rPr lang="en-US" sz="800" dirty="0"/>
              <a:t> </a:t>
            </a:r>
            <a:r>
              <a:rPr lang="en-US" sz="800" dirty="0" err="1"/>
              <a:t>hizmetlerinde</a:t>
            </a:r>
            <a:r>
              <a:rPr lang="en-US" sz="800" dirty="0"/>
              <a:t> %90,54, </a:t>
            </a:r>
            <a:r>
              <a:rPr lang="en-US" sz="800" dirty="0" err="1"/>
              <a:t>bilgi</a:t>
            </a:r>
            <a:r>
              <a:rPr lang="en-US" sz="800" dirty="0"/>
              <a:t> ve </a:t>
            </a:r>
            <a:r>
              <a:rPr lang="en-US" sz="800" dirty="0" err="1"/>
              <a:t>iletişim</a:t>
            </a:r>
            <a:r>
              <a:rPr lang="en-US" sz="800" dirty="0"/>
              <a:t> </a:t>
            </a:r>
            <a:r>
              <a:rPr lang="en-US" sz="800" dirty="0" err="1"/>
              <a:t>hizmetlerinde</a:t>
            </a:r>
            <a:r>
              <a:rPr lang="en-US" sz="800" dirty="0"/>
              <a:t> %83,25, </a:t>
            </a:r>
            <a:r>
              <a:rPr lang="en-US" sz="800" dirty="0" err="1"/>
              <a:t>gayrimenkul</a:t>
            </a:r>
            <a:r>
              <a:rPr lang="en-US" sz="800" dirty="0"/>
              <a:t> </a:t>
            </a:r>
            <a:r>
              <a:rPr lang="en-US" sz="800" dirty="0" err="1"/>
              <a:t>hizmetlerinde</a:t>
            </a:r>
            <a:r>
              <a:rPr lang="en-US" sz="800" dirty="0"/>
              <a:t> %79,45, </a:t>
            </a:r>
            <a:r>
              <a:rPr lang="en-US" sz="800" dirty="0" err="1"/>
              <a:t>mesleki</a:t>
            </a:r>
            <a:r>
              <a:rPr lang="en-US" sz="800" dirty="0"/>
              <a:t>, </a:t>
            </a:r>
            <a:r>
              <a:rPr lang="en-US" sz="800" dirty="0" err="1"/>
              <a:t>bilimsel</a:t>
            </a:r>
            <a:r>
              <a:rPr lang="en-US" sz="800" dirty="0"/>
              <a:t> ve </a:t>
            </a:r>
            <a:r>
              <a:rPr lang="en-US" sz="800" dirty="0" err="1"/>
              <a:t>teknik</a:t>
            </a:r>
            <a:r>
              <a:rPr lang="en-US" sz="800" dirty="0"/>
              <a:t> </a:t>
            </a:r>
            <a:r>
              <a:rPr lang="en-US" sz="800" dirty="0" err="1"/>
              <a:t>hizmetlerde</a:t>
            </a:r>
            <a:r>
              <a:rPr lang="en-US" sz="800" dirty="0"/>
              <a:t> %94,18, </a:t>
            </a:r>
            <a:r>
              <a:rPr lang="en-US" sz="800" dirty="0" err="1"/>
              <a:t>idari</a:t>
            </a:r>
            <a:r>
              <a:rPr lang="en-US" sz="800" dirty="0"/>
              <a:t> ve </a:t>
            </a:r>
            <a:r>
              <a:rPr lang="en-US" sz="800" dirty="0" err="1"/>
              <a:t>destek</a:t>
            </a:r>
            <a:r>
              <a:rPr lang="en-US" sz="800" dirty="0"/>
              <a:t> </a:t>
            </a:r>
            <a:r>
              <a:rPr lang="en-US" sz="800" dirty="0" err="1"/>
              <a:t>hizmetlerde</a:t>
            </a:r>
            <a:r>
              <a:rPr lang="en-US" sz="800" dirty="0"/>
              <a:t> %95,24 </a:t>
            </a:r>
            <a:r>
              <a:rPr lang="en-US" sz="800" dirty="0" err="1"/>
              <a:t>artış</a:t>
            </a:r>
            <a:r>
              <a:rPr lang="en-US" sz="800" dirty="0"/>
              <a:t> olarak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211649</TotalTime>
  <Words>830</Words>
  <Application>Microsoft Office PowerPoint</Application>
  <PresentationFormat>Custom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3812</cp:revision>
  <cp:lastPrinted>2020-06-19T08:48:54Z</cp:lastPrinted>
  <dcterms:created xsi:type="dcterms:W3CDTF">2013-11-22T11:55:19Z</dcterms:created>
  <dcterms:modified xsi:type="dcterms:W3CDTF">2024-04-03T06:41:27Z</dcterms:modified>
</cp:coreProperties>
</file>