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6" r:id="rId1"/>
  </p:sldMasterIdLst>
  <p:notesMasterIdLst>
    <p:notesMasterId r:id="rId5"/>
  </p:notesMasterIdLst>
  <p:sldIdLst>
    <p:sldId id="399" r:id="rId2"/>
    <p:sldId id="406" r:id="rId3"/>
    <p:sldId id="401" r:id="rId4"/>
  </p:sldIdLst>
  <p:sldSz cx="5329238" cy="7561263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>
          <p15:clr>
            <a:srgbClr val="A4A3A4"/>
          </p15:clr>
        </p15:guide>
        <p15:guide id="2" pos="167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1029"/>
    <a:srgbClr val="990000"/>
    <a:srgbClr val="EAF9FA"/>
    <a:srgbClr val="F7F8F6"/>
    <a:srgbClr val="EFFDFF"/>
    <a:srgbClr val="DEFAFE"/>
    <a:srgbClr val="C7A1ED"/>
    <a:srgbClr val="E8F4F8"/>
    <a:srgbClr val="EDF2F9"/>
    <a:srgbClr val="EAEBD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4803" autoAdjust="0"/>
    <p:restoredTop sz="91754" autoAdjust="0"/>
  </p:normalViewPr>
  <p:slideViewPr>
    <p:cSldViewPr snapToGrid="0" snapToObjects="1">
      <p:cViewPr varScale="1">
        <p:scale>
          <a:sx n="109" d="100"/>
          <a:sy n="109" d="100"/>
        </p:scale>
        <p:origin x="3096" y="120"/>
      </p:cViewPr>
      <p:guideLst>
        <p:guide orient="horz" pos="2382"/>
        <p:guide pos="16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8132" y="0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/>
          <a:lstStyle>
            <a:lvl1pPr algn="r">
              <a:defRPr sz="1200"/>
            </a:lvl1pPr>
          </a:lstStyle>
          <a:p>
            <a:fld id="{F4C08CB5-59FE-9546-833F-D6ADB4859A64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81238" y="698500"/>
            <a:ext cx="2460625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24" tIns="46662" rIns="93324" bIns="4666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310" y="4421823"/>
            <a:ext cx="5618480" cy="4189095"/>
          </a:xfrm>
          <a:prstGeom prst="rect">
            <a:avLst/>
          </a:prstGeom>
        </p:spPr>
        <p:txBody>
          <a:bodyPr vert="horz" lIns="93324" tIns="46662" rIns="93324" bIns="46662" rtlCol="0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8132" y="8842029"/>
            <a:ext cx="3043343" cy="465455"/>
          </a:xfrm>
          <a:prstGeom prst="rect">
            <a:avLst/>
          </a:prstGeom>
        </p:spPr>
        <p:txBody>
          <a:bodyPr vert="horz" lIns="93324" tIns="46662" rIns="93324" bIns="46662" rtlCol="0" anchor="b"/>
          <a:lstStyle>
            <a:lvl1pPr algn="r">
              <a:defRPr sz="1200"/>
            </a:lvl1pPr>
          </a:lstStyle>
          <a:p>
            <a:fld id="{3AD8A754-E76F-6B47-9062-6F10A86218B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7995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1pPr>
    <a:lvl2pPr marL="368275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2pPr>
    <a:lvl3pPr marL="736549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1104824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147309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1841373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6pPr>
    <a:lvl7pPr marL="2209648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7pPr>
    <a:lvl8pPr marL="2577922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8pPr>
    <a:lvl9pPr marL="2946197" algn="l" defTabSz="368275" rtl="0" eaLnBrk="1" latinLnBrk="0" hangingPunct="1">
      <a:defRPr sz="10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179572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3058121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36827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AD8A754-E76F-6B47-9062-6F10A86218B3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368275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931316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66155" y="1237457"/>
            <a:ext cx="3996929" cy="2632440"/>
          </a:xfrm>
        </p:spPr>
        <p:txBody>
          <a:bodyPr anchor="b"/>
          <a:lstStyle>
            <a:lvl1pPr algn="ctr"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6155" y="3971414"/>
            <a:ext cx="3996929" cy="1825554"/>
          </a:xfrm>
        </p:spPr>
        <p:txBody>
          <a:bodyPr/>
          <a:lstStyle>
            <a:lvl1pPr marL="0" indent="0" algn="ctr">
              <a:buNone/>
              <a:defRPr sz="1049"/>
            </a:lvl1pPr>
            <a:lvl2pPr marL="199842" indent="0" algn="ctr">
              <a:buNone/>
              <a:defRPr sz="874"/>
            </a:lvl2pPr>
            <a:lvl3pPr marL="399684" indent="0" algn="ctr">
              <a:buNone/>
              <a:defRPr sz="787"/>
            </a:lvl3pPr>
            <a:lvl4pPr marL="599526" indent="0" algn="ctr">
              <a:buNone/>
              <a:defRPr sz="699"/>
            </a:lvl4pPr>
            <a:lvl5pPr marL="799368" indent="0" algn="ctr">
              <a:buNone/>
              <a:defRPr sz="699"/>
            </a:lvl5pPr>
            <a:lvl6pPr marL="999211" indent="0" algn="ctr">
              <a:buNone/>
              <a:defRPr sz="699"/>
            </a:lvl6pPr>
            <a:lvl7pPr marL="1199053" indent="0" algn="ctr">
              <a:buNone/>
              <a:defRPr sz="699"/>
            </a:lvl7pPr>
            <a:lvl8pPr marL="1398895" indent="0" algn="ctr">
              <a:buNone/>
              <a:defRPr sz="699"/>
            </a:lvl8pPr>
            <a:lvl9pPr marL="1598737" indent="0" algn="ctr">
              <a:buNone/>
              <a:defRPr sz="699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7415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72152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3736" y="402567"/>
            <a:ext cx="1149117" cy="64078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66385" y="402567"/>
            <a:ext cx="3380735" cy="640782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0104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978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3609" y="1885066"/>
            <a:ext cx="4596468" cy="3145275"/>
          </a:xfrm>
        </p:spPr>
        <p:txBody>
          <a:bodyPr anchor="b"/>
          <a:lstStyle>
            <a:lvl1pPr>
              <a:defRPr sz="2623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3609" y="5060096"/>
            <a:ext cx="4596468" cy="1654026"/>
          </a:xfrm>
        </p:spPr>
        <p:txBody>
          <a:bodyPr/>
          <a:lstStyle>
            <a:lvl1pPr marL="0" indent="0">
              <a:buNone/>
              <a:defRPr sz="1049">
                <a:solidFill>
                  <a:schemeClr val="tx1">
                    <a:tint val="75000"/>
                  </a:schemeClr>
                </a:solidFill>
              </a:defRPr>
            </a:lvl1pPr>
            <a:lvl2pPr marL="199842" indent="0">
              <a:buNone/>
              <a:defRPr sz="874">
                <a:solidFill>
                  <a:schemeClr val="tx1">
                    <a:tint val="75000"/>
                  </a:schemeClr>
                </a:solidFill>
              </a:defRPr>
            </a:lvl2pPr>
            <a:lvl3pPr marL="399684" indent="0">
              <a:buNone/>
              <a:defRPr sz="787">
                <a:solidFill>
                  <a:schemeClr val="tx1">
                    <a:tint val="75000"/>
                  </a:schemeClr>
                </a:solidFill>
              </a:defRPr>
            </a:lvl3pPr>
            <a:lvl4pPr marL="599526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4pPr>
            <a:lvl5pPr marL="799368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5pPr>
            <a:lvl6pPr marL="999211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6pPr>
            <a:lvl7pPr marL="1199053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7pPr>
            <a:lvl8pPr marL="1398895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8pPr>
            <a:lvl9pPr marL="1598737" indent="0">
              <a:buNone/>
              <a:defRPr sz="699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9281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6385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97927" y="2012836"/>
            <a:ext cx="2264926" cy="47975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4586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402568"/>
            <a:ext cx="4596468" cy="146149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7080" y="1853560"/>
            <a:ext cx="2254517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67080" y="2761961"/>
            <a:ext cx="2254517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697927" y="1853560"/>
            <a:ext cx="2265620" cy="908401"/>
          </a:xfrm>
        </p:spPr>
        <p:txBody>
          <a:bodyPr anchor="b"/>
          <a:lstStyle>
            <a:lvl1pPr marL="0" indent="0">
              <a:buNone/>
              <a:defRPr sz="1049" b="1"/>
            </a:lvl1pPr>
            <a:lvl2pPr marL="199842" indent="0">
              <a:buNone/>
              <a:defRPr sz="874" b="1"/>
            </a:lvl2pPr>
            <a:lvl3pPr marL="399684" indent="0">
              <a:buNone/>
              <a:defRPr sz="787" b="1"/>
            </a:lvl3pPr>
            <a:lvl4pPr marL="599526" indent="0">
              <a:buNone/>
              <a:defRPr sz="699" b="1"/>
            </a:lvl4pPr>
            <a:lvl5pPr marL="799368" indent="0">
              <a:buNone/>
              <a:defRPr sz="699" b="1"/>
            </a:lvl5pPr>
            <a:lvl6pPr marL="999211" indent="0">
              <a:buNone/>
              <a:defRPr sz="699" b="1"/>
            </a:lvl6pPr>
            <a:lvl7pPr marL="1199053" indent="0">
              <a:buNone/>
              <a:defRPr sz="699" b="1"/>
            </a:lvl7pPr>
            <a:lvl8pPr marL="1398895" indent="0">
              <a:buNone/>
              <a:defRPr sz="699" b="1"/>
            </a:lvl8pPr>
            <a:lvl9pPr marL="1598737" indent="0">
              <a:buNone/>
              <a:defRPr sz="699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697927" y="2761961"/>
            <a:ext cx="2265620" cy="406242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2349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448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0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>
              <a:defRPr sz="1399"/>
            </a:lvl1pPr>
            <a:lvl2pPr>
              <a:defRPr sz="1224"/>
            </a:lvl2pPr>
            <a:lvl3pPr>
              <a:defRPr sz="1049"/>
            </a:lvl3pPr>
            <a:lvl4pPr>
              <a:defRPr sz="874"/>
            </a:lvl4pPr>
            <a:lvl5pPr>
              <a:defRPr sz="874"/>
            </a:lvl5pPr>
            <a:lvl6pPr>
              <a:defRPr sz="874"/>
            </a:lvl6pPr>
            <a:lvl7pPr>
              <a:defRPr sz="874"/>
            </a:lvl7pPr>
            <a:lvl8pPr>
              <a:defRPr sz="874"/>
            </a:lvl8pPr>
            <a:lvl9pPr>
              <a:defRPr sz="874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3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7079" y="504084"/>
            <a:ext cx="1718818" cy="1764295"/>
          </a:xfrm>
        </p:spPr>
        <p:txBody>
          <a:bodyPr anchor="b"/>
          <a:lstStyle>
            <a:lvl1pPr>
              <a:defRPr sz="1399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65620" y="1088682"/>
            <a:ext cx="2697927" cy="5373398"/>
          </a:xfrm>
        </p:spPr>
        <p:txBody>
          <a:bodyPr/>
          <a:lstStyle>
            <a:lvl1pPr marL="0" indent="0">
              <a:buNone/>
              <a:defRPr sz="1399"/>
            </a:lvl1pPr>
            <a:lvl2pPr marL="199842" indent="0">
              <a:buNone/>
              <a:defRPr sz="1224"/>
            </a:lvl2pPr>
            <a:lvl3pPr marL="399684" indent="0">
              <a:buNone/>
              <a:defRPr sz="1049"/>
            </a:lvl3pPr>
            <a:lvl4pPr marL="599526" indent="0">
              <a:buNone/>
              <a:defRPr sz="874"/>
            </a:lvl4pPr>
            <a:lvl5pPr marL="799368" indent="0">
              <a:buNone/>
              <a:defRPr sz="874"/>
            </a:lvl5pPr>
            <a:lvl6pPr marL="999211" indent="0">
              <a:buNone/>
              <a:defRPr sz="874"/>
            </a:lvl6pPr>
            <a:lvl7pPr marL="1199053" indent="0">
              <a:buNone/>
              <a:defRPr sz="874"/>
            </a:lvl7pPr>
            <a:lvl8pPr marL="1398895" indent="0">
              <a:buNone/>
              <a:defRPr sz="874"/>
            </a:lvl8pPr>
            <a:lvl9pPr marL="1598737" indent="0">
              <a:buNone/>
              <a:defRPr sz="874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7079" y="2268379"/>
            <a:ext cx="1718818" cy="4202453"/>
          </a:xfrm>
        </p:spPr>
        <p:txBody>
          <a:bodyPr/>
          <a:lstStyle>
            <a:lvl1pPr marL="0" indent="0">
              <a:buNone/>
              <a:defRPr sz="699"/>
            </a:lvl1pPr>
            <a:lvl2pPr marL="199842" indent="0">
              <a:buNone/>
              <a:defRPr sz="612"/>
            </a:lvl2pPr>
            <a:lvl3pPr marL="399684" indent="0">
              <a:buNone/>
              <a:defRPr sz="525"/>
            </a:lvl3pPr>
            <a:lvl4pPr marL="599526" indent="0">
              <a:buNone/>
              <a:defRPr sz="437"/>
            </a:lvl4pPr>
            <a:lvl5pPr marL="799368" indent="0">
              <a:buNone/>
              <a:defRPr sz="437"/>
            </a:lvl5pPr>
            <a:lvl6pPr marL="999211" indent="0">
              <a:buNone/>
              <a:defRPr sz="437"/>
            </a:lvl6pPr>
            <a:lvl7pPr marL="1199053" indent="0">
              <a:buNone/>
              <a:defRPr sz="437"/>
            </a:lvl7pPr>
            <a:lvl8pPr marL="1398895" indent="0">
              <a:buNone/>
              <a:defRPr sz="437"/>
            </a:lvl8pPr>
            <a:lvl9pPr marL="1598737" indent="0">
              <a:buNone/>
              <a:defRPr sz="437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773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66385" y="402568"/>
            <a:ext cx="4596468" cy="146149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66385" y="2012836"/>
            <a:ext cx="4596468" cy="47975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66385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D8407-0FC9-024E-B6AD-13A092104943}" type="datetimeFigureOut">
              <a:rPr lang="en-US" smtClean="0"/>
              <a:pPr/>
              <a:t>4/3/2024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65310" y="7008171"/>
            <a:ext cx="1798618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763774" y="7008171"/>
            <a:ext cx="1199079" cy="402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2FA876-6B2A-5140-9236-9B125D9037A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0766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7" r:id="rId1"/>
    <p:sldLayoutId id="2147483858" r:id="rId2"/>
    <p:sldLayoutId id="2147483859" r:id="rId3"/>
    <p:sldLayoutId id="2147483860" r:id="rId4"/>
    <p:sldLayoutId id="2147483861" r:id="rId5"/>
    <p:sldLayoutId id="2147483862" r:id="rId6"/>
    <p:sldLayoutId id="2147483863" r:id="rId7"/>
    <p:sldLayoutId id="2147483864" r:id="rId8"/>
    <p:sldLayoutId id="2147483865" r:id="rId9"/>
    <p:sldLayoutId id="2147483866" r:id="rId10"/>
    <p:sldLayoutId id="2147483867" r:id="rId11"/>
  </p:sldLayoutIdLst>
  <p:txStyles>
    <p:titleStyle>
      <a:lvl1pPr algn="l" defTabSz="399684" rtl="0" eaLnBrk="1" latinLnBrk="0" hangingPunct="1">
        <a:lnSpc>
          <a:spcPct val="90000"/>
        </a:lnSpc>
        <a:spcBef>
          <a:spcPct val="0"/>
        </a:spcBef>
        <a:buNone/>
        <a:defRPr sz="1923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9921" indent="-99921" algn="l" defTabSz="399684" rtl="0" eaLnBrk="1" latinLnBrk="0" hangingPunct="1">
        <a:lnSpc>
          <a:spcPct val="90000"/>
        </a:lnSpc>
        <a:spcBef>
          <a:spcPts val="437"/>
        </a:spcBef>
        <a:buFont typeface="Arial" panose="020B0604020202020204" pitchFamily="34" charset="0"/>
        <a:buChar char="•"/>
        <a:defRPr sz="1224" kern="1200">
          <a:solidFill>
            <a:schemeClr val="tx1"/>
          </a:solidFill>
          <a:latin typeface="+mn-lt"/>
          <a:ea typeface="+mn-ea"/>
          <a:cs typeface="+mn-cs"/>
        </a:defRPr>
      </a:lvl1pPr>
      <a:lvl2pPr marL="299763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1049" kern="1200">
          <a:solidFill>
            <a:schemeClr val="tx1"/>
          </a:solidFill>
          <a:latin typeface="+mn-lt"/>
          <a:ea typeface="+mn-ea"/>
          <a:cs typeface="+mn-cs"/>
        </a:defRPr>
      </a:lvl2pPr>
      <a:lvl3pPr marL="499605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874" kern="1200">
          <a:solidFill>
            <a:schemeClr val="tx1"/>
          </a:solidFill>
          <a:latin typeface="+mn-lt"/>
          <a:ea typeface="+mn-ea"/>
          <a:cs typeface="+mn-cs"/>
        </a:defRPr>
      </a:lvl3pPr>
      <a:lvl4pPr marL="699447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899290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1099132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298974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498816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698658" indent="-99921" algn="l" defTabSz="399684" rtl="0" eaLnBrk="1" latinLnBrk="0" hangingPunct="1">
        <a:lnSpc>
          <a:spcPct val="90000"/>
        </a:lnSpc>
        <a:spcBef>
          <a:spcPts val="219"/>
        </a:spcBef>
        <a:buFont typeface="Arial" panose="020B0604020202020204" pitchFamily="34" charset="0"/>
        <a:buChar char="•"/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1pPr>
      <a:lvl2pPr marL="199842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2pPr>
      <a:lvl3pPr marL="399684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3pPr>
      <a:lvl4pPr marL="599526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4pPr>
      <a:lvl5pPr marL="799368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5pPr>
      <a:lvl6pPr marL="999211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6pPr>
      <a:lvl7pPr marL="1199053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7pPr>
      <a:lvl8pPr marL="1398895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8pPr>
      <a:lvl9pPr marL="1598737" algn="l" defTabSz="399684" rtl="0" eaLnBrk="1" latinLnBrk="0" hangingPunct="1">
        <a:defRPr sz="787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7" y="664962"/>
            <a:ext cx="2118832" cy="394109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322118" y="7151316"/>
            <a:ext cx="18495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31" name="Picture 3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3" y="-8190"/>
            <a:ext cx="5328366" cy="1024217"/>
          </a:xfrm>
          <a:prstGeom prst="rect">
            <a:avLst/>
          </a:prstGeom>
        </p:spPr>
      </p:pic>
      <p:sp>
        <p:nvSpPr>
          <p:cNvPr id="32" name="TextBox 31"/>
          <p:cNvSpPr txBox="1"/>
          <p:nvPr/>
        </p:nvSpPr>
        <p:spPr>
          <a:xfrm>
            <a:off x="155863" y="469201"/>
            <a:ext cx="208525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PİYASA BÜLTENİ</a:t>
            </a:r>
          </a:p>
          <a:p>
            <a:r>
              <a:rPr lang="en-US" sz="1200" b="1" dirty="0" err="1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Ocak</a:t>
            </a:r>
            <a:r>
              <a:rPr lang="en-US" sz="12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2024-SAYI:2</a:t>
            </a:r>
          </a:p>
          <a:p>
            <a:endParaRPr lang="en-US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6400" y="7151316"/>
            <a:ext cx="2466799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 Placeholder 18"/>
          <p:cNvSpPr txBox="1">
            <a:spLocks/>
          </p:cNvSpPr>
          <p:nvPr/>
        </p:nvSpPr>
        <p:spPr>
          <a:xfrm>
            <a:off x="256522" y="2252408"/>
            <a:ext cx="3969184" cy="297585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000" b="1" dirty="0" smtClean="0"/>
              <a:t>TCMB PPK </a:t>
            </a:r>
            <a:r>
              <a:rPr lang="en-US" sz="1000" b="1" dirty="0" err="1" smtClean="0"/>
              <a:t>Faiz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Kararı</a:t>
            </a:r>
            <a:r>
              <a:rPr lang="en-US" sz="1000" b="1" dirty="0" smtClean="0"/>
              <a:t> </a:t>
            </a:r>
            <a:r>
              <a:rPr lang="en-US" sz="1000" b="1" dirty="0" err="1" smtClean="0"/>
              <a:t>Ocak</a:t>
            </a:r>
            <a:r>
              <a:rPr lang="en-US" sz="1000" b="1" dirty="0" smtClean="0"/>
              <a:t> 2024</a:t>
            </a:r>
            <a:endParaRPr lang="en-US" sz="1000" b="1" dirty="0"/>
          </a:p>
        </p:txBody>
      </p:sp>
      <p:sp>
        <p:nvSpPr>
          <p:cNvPr id="4" name="Rectangle 3"/>
          <p:cNvSpPr/>
          <p:nvPr/>
        </p:nvSpPr>
        <p:spPr>
          <a:xfrm>
            <a:off x="322118" y="2887336"/>
            <a:ext cx="4592782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900" dirty="0" err="1" smtClean="0"/>
              <a:t>Türkiye</a:t>
            </a:r>
            <a:r>
              <a:rPr lang="en-US" sz="900" dirty="0" smtClean="0"/>
              <a:t> </a:t>
            </a:r>
            <a:r>
              <a:rPr lang="en-US" sz="900" dirty="0" err="1"/>
              <a:t>Cumhuriyet</a:t>
            </a:r>
            <a:r>
              <a:rPr lang="en-US" sz="900" dirty="0"/>
              <a:t> Merkez </a:t>
            </a:r>
            <a:r>
              <a:rPr lang="en-US" sz="900" dirty="0" err="1"/>
              <a:t>Bankası</a:t>
            </a:r>
            <a:r>
              <a:rPr lang="en-US" sz="900" dirty="0"/>
              <a:t> (TCMB) </a:t>
            </a:r>
            <a:r>
              <a:rPr lang="en-US" sz="900" dirty="0" err="1"/>
              <a:t>yılın</a:t>
            </a:r>
            <a:r>
              <a:rPr lang="en-US" sz="900" dirty="0"/>
              <a:t> ilk </a:t>
            </a:r>
            <a:r>
              <a:rPr lang="en-US" sz="900" dirty="0" err="1"/>
              <a:t>faiz</a:t>
            </a:r>
            <a:r>
              <a:rPr lang="en-US" sz="900" dirty="0"/>
              <a:t> </a:t>
            </a:r>
            <a:r>
              <a:rPr lang="en-US" sz="900" dirty="0" err="1"/>
              <a:t>kararını</a:t>
            </a:r>
            <a:r>
              <a:rPr lang="en-US" sz="900" dirty="0"/>
              <a:t> </a:t>
            </a:r>
            <a:r>
              <a:rPr lang="en-US" sz="900" dirty="0" err="1"/>
              <a:t>açıkladı</a:t>
            </a:r>
            <a:r>
              <a:rPr lang="en-US" sz="900" dirty="0"/>
              <a:t>. TCMB </a:t>
            </a:r>
            <a:r>
              <a:rPr lang="en-US" sz="900" dirty="0" err="1"/>
              <a:t>beklentiler</a:t>
            </a:r>
            <a:r>
              <a:rPr lang="en-US" sz="900" dirty="0"/>
              <a:t> </a:t>
            </a:r>
            <a:r>
              <a:rPr lang="en-US" sz="900" dirty="0" err="1"/>
              <a:t>doğrultusunda</a:t>
            </a:r>
            <a:r>
              <a:rPr lang="en-US" sz="900" dirty="0"/>
              <a:t>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</a:t>
            </a:r>
            <a:r>
              <a:rPr lang="en-US" sz="900" dirty="0"/>
              <a:t> </a:t>
            </a:r>
            <a:r>
              <a:rPr lang="en-US" sz="900" dirty="0" err="1"/>
              <a:t>yüzde</a:t>
            </a:r>
            <a:r>
              <a:rPr lang="en-US" sz="900" dirty="0"/>
              <a:t> 45 </a:t>
            </a:r>
            <a:r>
              <a:rPr lang="en-US" sz="900" dirty="0" err="1"/>
              <a:t>seviyesine</a:t>
            </a:r>
            <a:r>
              <a:rPr lang="en-US" sz="900" dirty="0"/>
              <a:t> </a:t>
            </a:r>
            <a:r>
              <a:rPr lang="en-US" sz="900" dirty="0" err="1"/>
              <a:t>yükseltirken</a:t>
            </a:r>
            <a:r>
              <a:rPr lang="en-US" sz="900" dirty="0"/>
              <a:t>, </a:t>
            </a:r>
            <a:r>
              <a:rPr lang="en-US" sz="900" dirty="0" err="1"/>
              <a:t>karar</a:t>
            </a:r>
            <a:r>
              <a:rPr lang="en-US" sz="900" dirty="0"/>
              <a:t> </a:t>
            </a:r>
            <a:r>
              <a:rPr lang="en-US" sz="900" dirty="0" err="1"/>
              <a:t>metninde</a:t>
            </a:r>
            <a:r>
              <a:rPr lang="en-US" sz="900" dirty="0"/>
              <a:t> </a:t>
            </a:r>
            <a:r>
              <a:rPr lang="en-US" sz="900" dirty="0" err="1"/>
              <a:t>dezenflasyonun</a:t>
            </a:r>
            <a:r>
              <a:rPr lang="en-US" sz="900" dirty="0"/>
              <a:t> </a:t>
            </a:r>
            <a:r>
              <a:rPr lang="en-US" sz="900" dirty="0" err="1"/>
              <a:t>tesisi</a:t>
            </a:r>
            <a:r>
              <a:rPr lang="en-US" sz="900" dirty="0"/>
              <a:t> için </a:t>
            </a:r>
            <a:r>
              <a:rPr lang="en-US" sz="900" dirty="0" err="1"/>
              <a:t>gerekli</a:t>
            </a:r>
            <a:r>
              <a:rPr lang="en-US" sz="900" dirty="0"/>
              <a:t> </a:t>
            </a:r>
            <a:r>
              <a:rPr lang="en-US" sz="900" dirty="0" err="1"/>
              <a:t>parasal</a:t>
            </a:r>
            <a:r>
              <a:rPr lang="en-US" sz="900" dirty="0"/>
              <a:t> </a:t>
            </a:r>
            <a:r>
              <a:rPr lang="en-US" sz="900" dirty="0" err="1"/>
              <a:t>sıkılık</a:t>
            </a:r>
            <a:r>
              <a:rPr lang="en-US" sz="900" dirty="0"/>
              <a:t> </a:t>
            </a:r>
            <a:r>
              <a:rPr lang="en-US" sz="900" dirty="0" err="1"/>
              <a:t>düzeyine</a:t>
            </a:r>
            <a:r>
              <a:rPr lang="en-US" sz="900" dirty="0"/>
              <a:t> </a:t>
            </a:r>
            <a:r>
              <a:rPr lang="en-US" sz="900" dirty="0" err="1"/>
              <a:t>ulaşıldığı</a:t>
            </a:r>
            <a:r>
              <a:rPr lang="en-US" sz="900" dirty="0"/>
              <a:t> ve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düzeyin</a:t>
            </a:r>
            <a:r>
              <a:rPr lang="en-US" sz="900" dirty="0"/>
              <a:t> </a:t>
            </a:r>
            <a:r>
              <a:rPr lang="en-US" sz="900" dirty="0" err="1"/>
              <a:t>gerektiği</a:t>
            </a:r>
            <a:r>
              <a:rPr lang="en-US" sz="900" dirty="0"/>
              <a:t> </a:t>
            </a:r>
            <a:r>
              <a:rPr lang="en-US" sz="900" dirty="0" err="1"/>
              <a:t>müddetçe</a:t>
            </a:r>
            <a:r>
              <a:rPr lang="en-US" sz="900" dirty="0"/>
              <a:t> </a:t>
            </a:r>
            <a:r>
              <a:rPr lang="en-US" sz="900" dirty="0" err="1"/>
              <a:t>sürdürüleceği</a:t>
            </a:r>
            <a:r>
              <a:rPr lang="en-US" sz="900" dirty="0"/>
              <a:t> </a:t>
            </a:r>
            <a:r>
              <a:rPr lang="en-US" sz="900" dirty="0" err="1"/>
              <a:t>mesajını</a:t>
            </a:r>
            <a:r>
              <a:rPr lang="en-US" sz="900" dirty="0"/>
              <a:t> </a:t>
            </a:r>
            <a:r>
              <a:rPr lang="en-US" sz="900" dirty="0" err="1"/>
              <a:t>verdi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 fontAlgn="base"/>
            <a:r>
              <a:rPr lang="en-US" sz="900" dirty="0"/>
              <a:t>TCMB </a:t>
            </a:r>
            <a:r>
              <a:rPr lang="en-US" sz="900" dirty="0" err="1"/>
              <a:t>metninde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</a:t>
            </a:r>
            <a:r>
              <a:rPr lang="en-US" sz="900" dirty="0" err="1"/>
              <a:t>ayında</a:t>
            </a:r>
            <a:r>
              <a:rPr lang="en-US" sz="900" dirty="0"/>
              <a:t> </a:t>
            </a:r>
            <a:r>
              <a:rPr lang="en-US" sz="900" dirty="0" err="1"/>
              <a:t>manşet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son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Raporu’nda</a:t>
            </a:r>
            <a:r>
              <a:rPr lang="en-US" sz="900" dirty="0"/>
              <a:t> </a:t>
            </a:r>
            <a:r>
              <a:rPr lang="en-US" sz="900" dirty="0" err="1"/>
              <a:t>sunulan</a:t>
            </a:r>
            <a:r>
              <a:rPr lang="en-US" sz="900" dirty="0"/>
              <a:t> </a:t>
            </a:r>
            <a:r>
              <a:rPr lang="en-US" sz="900" dirty="0" err="1"/>
              <a:t>görünümle</a:t>
            </a:r>
            <a:r>
              <a:rPr lang="en-US" sz="900" dirty="0"/>
              <a:t> </a:t>
            </a:r>
            <a:r>
              <a:rPr lang="en-US" sz="900" dirty="0" err="1"/>
              <a:t>uyumlu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artış</a:t>
            </a:r>
            <a:r>
              <a:rPr lang="en-US" sz="900" dirty="0"/>
              <a:t> </a:t>
            </a:r>
            <a:r>
              <a:rPr lang="en-US" sz="900" dirty="0" err="1"/>
              <a:t>kaydettiği</a:t>
            </a:r>
            <a:r>
              <a:rPr lang="en-US" sz="900" dirty="0"/>
              <a:t>, yurt </a:t>
            </a:r>
            <a:r>
              <a:rPr lang="en-US" sz="900" dirty="0" err="1"/>
              <a:t>içi</a:t>
            </a:r>
            <a:r>
              <a:rPr lang="en-US" sz="900" dirty="0"/>
              <a:t> </a:t>
            </a:r>
            <a:r>
              <a:rPr lang="en-US" sz="900" dirty="0" err="1"/>
              <a:t>talebin</a:t>
            </a:r>
            <a:r>
              <a:rPr lang="en-US" sz="900" dirty="0"/>
              <a:t> </a:t>
            </a:r>
            <a:r>
              <a:rPr lang="en-US" sz="900" dirty="0" err="1"/>
              <a:t>mevcut</a:t>
            </a:r>
            <a:r>
              <a:rPr lang="en-US" sz="900" dirty="0"/>
              <a:t> </a:t>
            </a:r>
            <a:r>
              <a:rPr lang="en-US" sz="900" dirty="0" err="1"/>
              <a:t>seviyesi</a:t>
            </a:r>
            <a:r>
              <a:rPr lang="en-US" sz="900" dirty="0"/>
              <a:t>, </a:t>
            </a:r>
            <a:r>
              <a:rPr lang="en-US" sz="900" dirty="0" err="1"/>
              <a:t>hizmet</a:t>
            </a:r>
            <a:r>
              <a:rPr lang="en-US" sz="900" dirty="0"/>
              <a:t> </a:t>
            </a:r>
            <a:r>
              <a:rPr lang="en-US" sz="900" dirty="0" err="1"/>
              <a:t>fiyatlarındaki</a:t>
            </a:r>
            <a:r>
              <a:rPr lang="en-US" sz="900" dirty="0"/>
              <a:t> </a:t>
            </a:r>
            <a:r>
              <a:rPr lang="en-US" sz="900" dirty="0" err="1"/>
              <a:t>katılık</a:t>
            </a:r>
            <a:r>
              <a:rPr lang="en-US" sz="900" dirty="0"/>
              <a:t> ve </a:t>
            </a:r>
            <a:r>
              <a:rPr lang="en-US" sz="900" dirty="0" err="1"/>
              <a:t>jeopolitik</a:t>
            </a:r>
            <a:r>
              <a:rPr lang="en-US" sz="900" dirty="0"/>
              <a:t> </a:t>
            </a:r>
            <a:r>
              <a:rPr lang="en-US" sz="900" dirty="0" err="1"/>
              <a:t>risklerin</a:t>
            </a:r>
            <a:r>
              <a:rPr lang="en-US" sz="900" dirty="0"/>
              <a:t> </a:t>
            </a:r>
            <a:r>
              <a:rPr lang="en-US" sz="900" dirty="0" err="1"/>
              <a:t>ise</a:t>
            </a:r>
            <a:r>
              <a:rPr lang="en-US" sz="900" dirty="0"/>
              <a:t>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baskılarını</a:t>
            </a:r>
            <a:r>
              <a:rPr lang="en-US" sz="900" dirty="0"/>
              <a:t> </a:t>
            </a:r>
            <a:r>
              <a:rPr lang="en-US" sz="900" dirty="0" err="1"/>
              <a:t>canlı</a:t>
            </a:r>
            <a:r>
              <a:rPr lang="en-US" sz="900" dirty="0"/>
              <a:t> </a:t>
            </a:r>
            <a:r>
              <a:rPr lang="en-US" sz="900" dirty="0" err="1"/>
              <a:t>tuttuğu</a:t>
            </a:r>
            <a:r>
              <a:rPr lang="en-US" sz="900" dirty="0"/>
              <a:t> </a:t>
            </a:r>
            <a:r>
              <a:rPr lang="en-US" sz="900" dirty="0" err="1"/>
              <a:t>belirtildi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TCMB </a:t>
            </a:r>
            <a:r>
              <a:rPr lang="en-US" sz="900" dirty="0" err="1"/>
              <a:t>yakın</a:t>
            </a:r>
            <a:r>
              <a:rPr lang="en-US" sz="900" dirty="0"/>
              <a:t> </a:t>
            </a:r>
            <a:r>
              <a:rPr lang="en-US" sz="900" dirty="0" err="1"/>
              <a:t>döneme</a:t>
            </a:r>
            <a:r>
              <a:rPr lang="en-US" sz="900" dirty="0"/>
              <a:t> </a:t>
            </a:r>
            <a:r>
              <a:rPr lang="en-US" sz="900" dirty="0" err="1"/>
              <a:t>ilişkin</a:t>
            </a:r>
            <a:r>
              <a:rPr lang="en-US" sz="900" dirty="0"/>
              <a:t> </a:t>
            </a:r>
            <a:r>
              <a:rPr lang="en-US" sz="900" dirty="0" err="1"/>
              <a:t>göstergelerin</a:t>
            </a:r>
            <a:r>
              <a:rPr lang="en-US" sz="900" dirty="0"/>
              <a:t>, </a:t>
            </a:r>
            <a:r>
              <a:rPr lang="en-US" sz="900" dirty="0" err="1"/>
              <a:t>parasal</a:t>
            </a:r>
            <a:r>
              <a:rPr lang="en-US" sz="900" dirty="0"/>
              <a:t> </a:t>
            </a:r>
            <a:r>
              <a:rPr lang="en-US" sz="900" dirty="0" err="1"/>
              <a:t>sıkılaştırmanın</a:t>
            </a:r>
            <a:r>
              <a:rPr lang="en-US" sz="900" dirty="0"/>
              <a:t> </a:t>
            </a:r>
            <a:r>
              <a:rPr lang="en-US" sz="900" dirty="0" err="1"/>
              <a:t>finansal</a:t>
            </a:r>
            <a:r>
              <a:rPr lang="en-US" sz="900" dirty="0"/>
              <a:t> </a:t>
            </a:r>
            <a:r>
              <a:rPr lang="en-US" sz="900" dirty="0" err="1"/>
              <a:t>koşullara</a:t>
            </a:r>
            <a:r>
              <a:rPr lang="en-US" sz="900" dirty="0"/>
              <a:t> </a:t>
            </a:r>
            <a:r>
              <a:rPr lang="en-US" sz="900" dirty="0" err="1"/>
              <a:t>yansımasıyla</a:t>
            </a:r>
            <a:r>
              <a:rPr lang="en-US" sz="900" dirty="0"/>
              <a:t> yurt </a:t>
            </a:r>
            <a:r>
              <a:rPr lang="en-US" sz="900" dirty="0" err="1"/>
              <a:t>içi</a:t>
            </a:r>
            <a:r>
              <a:rPr lang="en-US" sz="900" dirty="0"/>
              <a:t> </a:t>
            </a:r>
            <a:r>
              <a:rPr lang="en-US" sz="900" dirty="0" err="1"/>
              <a:t>talepteki</a:t>
            </a:r>
            <a:r>
              <a:rPr lang="en-US" sz="900" dirty="0"/>
              <a:t> </a:t>
            </a:r>
            <a:r>
              <a:rPr lang="en-US" sz="900" dirty="0" err="1"/>
              <a:t>dengelenmenin</a:t>
            </a:r>
            <a:r>
              <a:rPr lang="en-US" sz="900" dirty="0"/>
              <a:t>, </a:t>
            </a:r>
            <a:r>
              <a:rPr lang="en-US" sz="900" dirty="0" err="1"/>
              <a:t>öngörülen</a:t>
            </a:r>
            <a:r>
              <a:rPr lang="en-US" sz="900" dirty="0"/>
              <a:t> </a:t>
            </a:r>
            <a:r>
              <a:rPr lang="en-US" sz="900" dirty="0" err="1"/>
              <a:t>dezenflasyon</a:t>
            </a:r>
            <a:r>
              <a:rPr lang="en-US" sz="900" dirty="0"/>
              <a:t> </a:t>
            </a:r>
            <a:r>
              <a:rPr lang="en-US" sz="900" dirty="0" err="1"/>
              <a:t>süreci</a:t>
            </a:r>
            <a:r>
              <a:rPr lang="en-US" sz="900" dirty="0"/>
              <a:t> </a:t>
            </a:r>
            <a:r>
              <a:rPr lang="en-US" sz="900" dirty="0" err="1"/>
              <a:t>ile</a:t>
            </a:r>
            <a:r>
              <a:rPr lang="en-US" sz="900" dirty="0"/>
              <a:t> </a:t>
            </a:r>
            <a:r>
              <a:rPr lang="en-US" sz="900" dirty="0" err="1"/>
              <a:t>tutarlı</a:t>
            </a:r>
            <a:r>
              <a:rPr lang="en-US" sz="900" dirty="0"/>
              <a:t> </a:t>
            </a:r>
            <a:r>
              <a:rPr lang="en-US" sz="900" dirty="0" err="1"/>
              <a:t>seyrettiğine</a:t>
            </a:r>
            <a:r>
              <a:rPr lang="en-US" sz="900" dirty="0"/>
              <a:t> </a:t>
            </a:r>
            <a:r>
              <a:rPr lang="en-US" sz="900" dirty="0" err="1"/>
              <a:t>işaret</a:t>
            </a:r>
            <a:r>
              <a:rPr lang="en-US" sz="900" dirty="0"/>
              <a:t> </a:t>
            </a:r>
            <a:r>
              <a:rPr lang="en-US" sz="900" dirty="0" err="1"/>
              <a:t>ettiğini</a:t>
            </a:r>
            <a:r>
              <a:rPr lang="en-US" sz="900" dirty="0"/>
              <a:t> </a:t>
            </a:r>
            <a:r>
              <a:rPr lang="en-US" sz="900" dirty="0" err="1"/>
              <a:t>belirtti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/>
              <a:t>TCMB,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ve fiyatlama </a:t>
            </a:r>
            <a:r>
              <a:rPr lang="en-US" sz="900" dirty="0" err="1"/>
              <a:t>davranışlarında</a:t>
            </a:r>
            <a:r>
              <a:rPr lang="en-US" sz="900" dirty="0"/>
              <a:t> </a:t>
            </a:r>
            <a:r>
              <a:rPr lang="en-US" sz="900" dirty="0" err="1"/>
              <a:t>başlayan</a:t>
            </a:r>
            <a:r>
              <a:rPr lang="en-US" sz="900" dirty="0"/>
              <a:t> </a:t>
            </a:r>
            <a:r>
              <a:rPr lang="en-US" sz="900" dirty="0" err="1"/>
              <a:t>sınırlı</a:t>
            </a:r>
            <a:r>
              <a:rPr lang="en-US" sz="900" dirty="0"/>
              <a:t> </a:t>
            </a:r>
            <a:r>
              <a:rPr lang="en-US" sz="900" dirty="0" err="1"/>
              <a:t>iyileşmenin</a:t>
            </a:r>
            <a:r>
              <a:rPr lang="en-US" sz="900" dirty="0"/>
              <a:t> devam </a:t>
            </a:r>
            <a:r>
              <a:rPr lang="en-US" sz="900" dirty="0" err="1"/>
              <a:t>ettiğini</a:t>
            </a:r>
            <a:r>
              <a:rPr lang="en-US" sz="900" dirty="0"/>
              <a:t> </a:t>
            </a:r>
            <a:r>
              <a:rPr lang="en-US" sz="900" dirty="0" err="1"/>
              <a:t>vurguladı</a:t>
            </a:r>
            <a:r>
              <a:rPr lang="en-US" sz="900" dirty="0" smtClean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Dış</a:t>
            </a:r>
            <a:r>
              <a:rPr lang="en-US" sz="900" dirty="0"/>
              <a:t> </a:t>
            </a:r>
            <a:r>
              <a:rPr lang="en-US" sz="900" dirty="0" err="1"/>
              <a:t>finansman</a:t>
            </a:r>
            <a:r>
              <a:rPr lang="en-US" sz="900" dirty="0"/>
              <a:t> </a:t>
            </a:r>
            <a:r>
              <a:rPr lang="en-US" sz="900" dirty="0" err="1"/>
              <a:t>koşulları</a:t>
            </a:r>
            <a:r>
              <a:rPr lang="en-US" sz="900" dirty="0"/>
              <a:t>, </a:t>
            </a:r>
            <a:r>
              <a:rPr lang="en-US" sz="900" dirty="0" err="1"/>
              <a:t>rezervlerdeki</a:t>
            </a:r>
            <a:r>
              <a:rPr lang="en-US" sz="900" dirty="0"/>
              <a:t> </a:t>
            </a:r>
            <a:r>
              <a:rPr lang="en-US" sz="900" dirty="0" err="1"/>
              <a:t>güçlenme</a:t>
            </a:r>
            <a:r>
              <a:rPr lang="en-US" sz="900" dirty="0"/>
              <a:t>, </a:t>
            </a:r>
            <a:r>
              <a:rPr lang="en-US" sz="900" dirty="0" err="1"/>
              <a:t>cari</a:t>
            </a:r>
            <a:r>
              <a:rPr lang="en-US" sz="900" dirty="0"/>
              <a:t> </a:t>
            </a:r>
            <a:r>
              <a:rPr lang="en-US" sz="900" dirty="0" err="1"/>
              <a:t>dengedeki</a:t>
            </a:r>
            <a:r>
              <a:rPr lang="en-US" sz="900" dirty="0"/>
              <a:t> </a:t>
            </a:r>
            <a:r>
              <a:rPr lang="en-US" sz="900" dirty="0" err="1"/>
              <a:t>iyileşme</a:t>
            </a:r>
            <a:r>
              <a:rPr lang="en-US" sz="900" dirty="0"/>
              <a:t> ve </a:t>
            </a:r>
            <a:r>
              <a:rPr lang="en-US" sz="900" dirty="0" err="1"/>
              <a:t>Türk</a:t>
            </a:r>
            <a:r>
              <a:rPr lang="en-US" sz="900" dirty="0"/>
              <a:t> </a:t>
            </a:r>
            <a:r>
              <a:rPr lang="en-US" sz="900" dirty="0" err="1"/>
              <a:t>lirası</a:t>
            </a:r>
            <a:r>
              <a:rPr lang="en-US" sz="900" dirty="0"/>
              <a:t> </a:t>
            </a:r>
            <a:r>
              <a:rPr lang="en-US" sz="900" dirty="0" err="1"/>
              <a:t>varlıklara</a:t>
            </a:r>
            <a:r>
              <a:rPr lang="en-US" sz="900" dirty="0"/>
              <a:t> </a:t>
            </a:r>
            <a:r>
              <a:rPr lang="en-US" sz="900" dirty="0" err="1"/>
              <a:t>talebin</a:t>
            </a:r>
            <a:r>
              <a:rPr lang="en-US" sz="900" dirty="0"/>
              <a:t>, döviz </a:t>
            </a:r>
            <a:r>
              <a:rPr lang="en-US" sz="900" dirty="0" err="1"/>
              <a:t>kuru</a:t>
            </a:r>
            <a:r>
              <a:rPr lang="en-US" sz="900" dirty="0"/>
              <a:t> </a:t>
            </a:r>
            <a:r>
              <a:rPr lang="en-US" sz="900" dirty="0" err="1"/>
              <a:t>istikrarına</a:t>
            </a:r>
            <a:r>
              <a:rPr lang="en-US" sz="900" dirty="0"/>
              <a:t> ve para </a:t>
            </a:r>
            <a:r>
              <a:rPr lang="en-US" sz="900" dirty="0" err="1"/>
              <a:t>politikasının</a:t>
            </a:r>
            <a:r>
              <a:rPr lang="en-US" sz="900" dirty="0"/>
              <a:t> </a:t>
            </a:r>
            <a:r>
              <a:rPr lang="en-US" sz="900" dirty="0" err="1"/>
              <a:t>etkinliğine</a:t>
            </a:r>
            <a:r>
              <a:rPr lang="en-US" sz="900" dirty="0"/>
              <a:t> </a:t>
            </a:r>
            <a:r>
              <a:rPr lang="en-US" sz="900" dirty="0" err="1"/>
              <a:t>katkıda</a:t>
            </a:r>
            <a:r>
              <a:rPr lang="en-US" sz="900" dirty="0"/>
              <a:t> </a:t>
            </a:r>
            <a:r>
              <a:rPr lang="en-US" sz="900" dirty="0" err="1"/>
              <a:t>bulunmaya</a:t>
            </a:r>
            <a:r>
              <a:rPr lang="en-US" sz="900" dirty="0"/>
              <a:t> </a:t>
            </a:r>
            <a:r>
              <a:rPr lang="en-US" sz="900" dirty="0" err="1"/>
              <a:t>devam</a:t>
            </a:r>
            <a:r>
              <a:rPr lang="en-US" sz="900" dirty="0"/>
              <a:t> </a:t>
            </a:r>
            <a:r>
              <a:rPr lang="en-US" sz="900" dirty="0" err="1"/>
              <a:t>ettiğini</a:t>
            </a:r>
            <a:r>
              <a:rPr lang="en-US" sz="900" dirty="0"/>
              <a:t> </a:t>
            </a:r>
            <a:r>
              <a:rPr lang="en-US" sz="900" dirty="0" err="1"/>
              <a:t>söyleyen</a:t>
            </a:r>
            <a:r>
              <a:rPr lang="en-US" sz="900" dirty="0"/>
              <a:t> TCMB </a:t>
            </a:r>
            <a:r>
              <a:rPr lang="en-US" sz="900" dirty="0" err="1"/>
              <a:t>bu</a:t>
            </a:r>
            <a:r>
              <a:rPr lang="en-US" sz="900" dirty="0"/>
              <a:t> </a:t>
            </a:r>
            <a:r>
              <a:rPr lang="en-US" sz="900" dirty="0" err="1"/>
              <a:t>çerçevede</a:t>
            </a:r>
            <a:r>
              <a:rPr lang="en-US" sz="900" dirty="0"/>
              <a:t>,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eğilimindeki</a:t>
            </a:r>
            <a:r>
              <a:rPr lang="en-US" sz="900" dirty="0"/>
              <a:t> </a:t>
            </a:r>
            <a:r>
              <a:rPr lang="en-US" sz="900" dirty="0" err="1"/>
              <a:t>düşüşün</a:t>
            </a:r>
            <a:r>
              <a:rPr lang="en-US" sz="900" dirty="0"/>
              <a:t> </a:t>
            </a:r>
            <a:r>
              <a:rPr lang="en-US" sz="900" dirty="0" err="1"/>
              <a:t>sürdüğünü</a:t>
            </a:r>
            <a:r>
              <a:rPr lang="en-US" sz="900" dirty="0"/>
              <a:t> </a:t>
            </a:r>
            <a:r>
              <a:rPr lang="en-US" sz="900" dirty="0" err="1"/>
              <a:t>vurguladı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  <a:p>
            <a:pPr algn="just" fontAlgn="base"/>
            <a:r>
              <a:rPr lang="en-US" sz="900" dirty="0"/>
              <a:t>TCMB, </a:t>
            </a:r>
            <a:r>
              <a:rPr lang="en-US" sz="900" dirty="0" err="1"/>
              <a:t>politika</a:t>
            </a:r>
            <a:r>
              <a:rPr lang="en-US" sz="900" dirty="0"/>
              <a:t> </a:t>
            </a:r>
            <a:r>
              <a:rPr lang="en-US" sz="900" dirty="0" err="1"/>
              <a:t>faizinin</a:t>
            </a:r>
            <a:r>
              <a:rPr lang="en-US" sz="900" dirty="0"/>
              <a:t> </a:t>
            </a:r>
            <a:r>
              <a:rPr lang="en-US" sz="900" dirty="0" err="1"/>
              <a:t>mevcut</a:t>
            </a:r>
            <a:r>
              <a:rPr lang="en-US" sz="900" dirty="0"/>
              <a:t> </a:t>
            </a:r>
            <a:r>
              <a:rPr lang="en-US" sz="900" dirty="0" err="1"/>
              <a:t>seviyesinin</a:t>
            </a:r>
            <a:r>
              <a:rPr lang="en-US" sz="900" dirty="0"/>
              <a:t> </a:t>
            </a:r>
            <a:r>
              <a:rPr lang="en-US" sz="900" dirty="0" err="1"/>
              <a:t>aylık</a:t>
            </a:r>
            <a:r>
              <a:rPr lang="en-US" sz="900" dirty="0"/>
              <a:t> </a:t>
            </a:r>
            <a:r>
              <a:rPr lang="en-US" sz="900" dirty="0" err="1"/>
              <a:t>enflasyonun</a:t>
            </a:r>
            <a:r>
              <a:rPr lang="en-US" sz="900" dirty="0"/>
              <a:t> </a:t>
            </a:r>
            <a:r>
              <a:rPr lang="en-US" sz="900" dirty="0" err="1"/>
              <a:t>ana</a:t>
            </a:r>
            <a:r>
              <a:rPr lang="en-US" sz="900" dirty="0"/>
              <a:t> </a:t>
            </a:r>
            <a:r>
              <a:rPr lang="en-US" sz="900" dirty="0" err="1"/>
              <a:t>eğiliminde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</a:t>
            </a:r>
            <a:r>
              <a:rPr lang="en-US" sz="900" dirty="0" err="1"/>
              <a:t>bir</a:t>
            </a:r>
            <a:r>
              <a:rPr lang="en-US" sz="900" dirty="0"/>
              <a:t> </a:t>
            </a:r>
            <a:r>
              <a:rPr lang="en-US" sz="900" dirty="0" err="1"/>
              <a:t>düşüş</a:t>
            </a:r>
            <a:r>
              <a:rPr lang="en-US" sz="900" dirty="0"/>
              <a:t> </a:t>
            </a:r>
            <a:r>
              <a:rPr lang="en-US" sz="900" dirty="0" err="1"/>
              <a:t>sağlanana</a:t>
            </a:r>
            <a:r>
              <a:rPr lang="en-US" sz="900" dirty="0"/>
              <a:t> ve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beklentileri</a:t>
            </a:r>
            <a:r>
              <a:rPr lang="en-US" sz="900" dirty="0"/>
              <a:t> </a:t>
            </a:r>
            <a:r>
              <a:rPr lang="en-US" sz="900" dirty="0" err="1"/>
              <a:t>öngörülen</a:t>
            </a:r>
            <a:r>
              <a:rPr lang="en-US" sz="900" dirty="0"/>
              <a:t> </a:t>
            </a:r>
            <a:r>
              <a:rPr lang="en-US" sz="900" dirty="0" err="1"/>
              <a:t>tahmin</a:t>
            </a:r>
            <a:r>
              <a:rPr lang="en-US" sz="900" dirty="0"/>
              <a:t> </a:t>
            </a:r>
            <a:r>
              <a:rPr lang="en-US" sz="900" dirty="0" err="1"/>
              <a:t>aralığına</a:t>
            </a:r>
            <a:r>
              <a:rPr lang="en-US" sz="900" dirty="0"/>
              <a:t> </a:t>
            </a:r>
            <a:r>
              <a:rPr lang="en-US" sz="900" dirty="0" err="1"/>
              <a:t>yakınsayana</a:t>
            </a:r>
            <a:r>
              <a:rPr lang="en-US" sz="900" dirty="0"/>
              <a:t> </a:t>
            </a:r>
            <a:r>
              <a:rPr lang="en-US" sz="900" dirty="0" err="1"/>
              <a:t>kadar</a:t>
            </a:r>
            <a:r>
              <a:rPr lang="en-US" sz="900" dirty="0"/>
              <a:t> </a:t>
            </a:r>
            <a:r>
              <a:rPr lang="en-US" sz="900" dirty="0" err="1"/>
              <a:t>sürdürüleceğini</a:t>
            </a:r>
            <a:r>
              <a:rPr lang="en-US" sz="900" dirty="0"/>
              <a:t> </a:t>
            </a:r>
            <a:r>
              <a:rPr lang="en-US" sz="900" dirty="0" err="1"/>
              <a:t>belirtti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/>
              <a:t>TCMB </a:t>
            </a:r>
            <a:r>
              <a:rPr lang="en-US" sz="900" dirty="0" err="1"/>
              <a:t>enflasyon</a:t>
            </a:r>
            <a:r>
              <a:rPr lang="en-US" sz="900" dirty="0"/>
              <a:t> </a:t>
            </a:r>
            <a:r>
              <a:rPr lang="en-US" sz="900" dirty="0" err="1"/>
              <a:t>görünümü</a:t>
            </a:r>
            <a:r>
              <a:rPr lang="en-US" sz="900" dirty="0"/>
              <a:t> </a:t>
            </a:r>
            <a:r>
              <a:rPr lang="en-US" sz="900" dirty="0" err="1"/>
              <a:t>üzerinde</a:t>
            </a:r>
            <a:r>
              <a:rPr lang="en-US" sz="900" dirty="0"/>
              <a:t> </a:t>
            </a:r>
            <a:r>
              <a:rPr lang="en-US" sz="900" dirty="0" err="1"/>
              <a:t>belirgin</a:t>
            </a:r>
            <a:r>
              <a:rPr lang="en-US" sz="900" dirty="0"/>
              <a:t> ve </a:t>
            </a:r>
            <a:r>
              <a:rPr lang="en-US" sz="900" dirty="0" err="1"/>
              <a:t>kalıcı</a:t>
            </a:r>
            <a:r>
              <a:rPr lang="en-US" sz="900" dirty="0"/>
              <a:t> </a:t>
            </a:r>
            <a:r>
              <a:rPr lang="en-US" sz="900" dirty="0" err="1"/>
              <a:t>riskler</a:t>
            </a:r>
            <a:r>
              <a:rPr lang="en-US" sz="900" dirty="0"/>
              <a:t> </a:t>
            </a:r>
            <a:r>
              <a:rPr lang="en-US" sz="900" dirty="0" err="1"/>
              <a:t>oluşması</a:t>
            </a:r>
            <a:r>
              <a:rPr lang="en-US" sz="900" dirty="0"/>
              <a:t> </a:t>
            </a:r>
            <a:r>
              <a:rPr lang="en-US" sz="900" dirty="0" err="1"/>
              <a:t>durumunda</a:t>
            </a:r>
            <a:r>
              <a:rPr lang="en-US" sz="900" dirty="0"/>
              <a:t> </a:t>
            </a:r>
            <a:r>
              <a:rPr lang="en-US" sz="900" dirty="0" err="1"/>
              <a:t>ise</a:t>
            </a:r>
            <a:r>
              <a:rPr lang="en-US" sz="900" dirty="0"/>
              <a:t> </a:t>
            </a:r>
            <a:r>
              <a:rPr lang="en-US" sz="900" dirty="0" err="1"/>
              <a:t>parasal</a:t>
            </a:r>
            <a:r>
              <a:rPr lang="en-US" sz="900" dirty="0"/>
              <a:t> </a:t>
            </a:r>
            <a:r>
              <a:rPr lang="en-US" sz="900" dirty="0" err="1"/>
              <a:t>sıkılığın</a:t>
            </a:r>
            <a:r>
              <a:rPr lang="en-US" sz="900" dirty="0"/>
              <a:t> </a:t>
            </a:r>
            <a:r>
              <a:rPr lang="en-US" sz="900" dirty="0" err="1"/>
              <a:t>gözden</a:t>
            </a:r>
            <a:r>
              <a:rPr lang="en-US" sz="900" dirty="0"/>
              <a:t> </a:t>
            </a:r>
            <a:r>
              <a:rPr lang="en-US" sz="900" dirty="0" err="1"/>
              <a:t>geçirileceğini</a:t>
            </a:r>
            <a:r>
              <a:rPr lang="en-US" sz="900" dirty="0"/>
              <a:t> </a:t>
            </a:r>
            <a:r>
              <a:rPr lang="en-US" sz="900" dirty="0" err="1"/>
              <a:t>ifade</a:t>
            </a:r>
            <a:r>
              <a:rPr lang="en-US" sz="900" dirty="0"/>
              <a:t> </a:t>
            </a:r>
            <a:r>
              <a:rPr lang="en-US" sz="900" dirty="0" err="1"/>
              <a:t>etti</a:t>
            </a:r>
            <a:r>
              <a:rPr lang="en-US" sz="900" dirty="0"/>
              <a:t>.</a:t>
            </a:r>
          </a:p>
          <a:p>
            <a:pPr algn="just"/>
            <a:endParaRPr lang="en-US" sz="900" dirty="0"/>
          </a:p>
        </p:txBody>
      </p:sp>
      <p:pic>
        <p:nvPicPr>
          <p:cNvPr id="33" name="Picture 32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6" y="6623699"/>
            <a:ext cx="5328366" cy="957155"/>
          </a:xfrm>
          <a:prstGeom prst="rect">
            <a:avLst/>
          </a:prstGeom>
        </p:spPr>
      </p:pic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08928784"/>
              </p:ext>
            </p:extLst>
          </p:nvPr>
        </p:nvGraphicFramePr>
        <p:xfrm>
          <a:off x="118347" y="1143127"/>
          <a:ext cx="4934295" cy="879249"/>
        </p:xfrm>
        <a:graphic>
          <a:graphicData uri="http://schemas.openxmlformats.org/drawingml/2006/table">
            <a:tbl>
              <a:tblPr/>
              <a:tblGrid>
                <a:gridCol w="1051701">
                  <a:extLst>
                    <a:ext uri="{9D8B030D-6E8A-4147-A177-3AD203B41FA5}">
                      <a16:colId xmlns:a16="http://schemas.microsoft.com/office/drawing/2014/main" val="1031560631"/>
                    </a:ext>
                  </a:extLst>
                </a:gridCol>
                <a:gridCol w="379561">
                  <a:extLst>
                    <a:ext uri="{9D8B030D-6E8A-4147-A177-3AD203B41FA5}">
                      <a16:colId xmlns:a16="http://schemas.microsoft.com/office/drawing/2014/main" val="3727883186"/>
                    </a:ext>
                  </a:extLst>
                </a:gridCol>
                <a:gridCol w="498174">
                  <a:extLst>
                    <a:ext uri="{9D8B030D-6E8A-4147-A177-3AD203B41FA5}">
                      <a16:colId xmlns:a16="http://schemas.microsoft.com/office/drawing/2014/main" val="2407151142"/>
                    </a:ext>
                  </a:extLst>
                </a:gridCol>
                <a:gridCol w="379561">
                  <a:extLst>
                    <a:ext uri="{9D8B030D-6E8A-4147-A177-3AD203B41FA5}">
                      <a16:colId xmlns:a16="http://schemas.microsoft.com/office/drawing/2014/main" val="1750572210"/>
                    </a:ext>
                  </a:extLst>
                </a:gridCol>
                <a:gridCol w="1439170">
                  <a:extLst>
                    <a:ext uri="{9D8B030D-6E8A-4147-A177-3AD203B41FA5}">
                      <a16:colId xmlns:a16="http://schemas.microsoft.com/office/drawing/2014/main" val="3567075468"/>
                    </a:ext>
                  </a:extLst>
                </a:gridCol>
                <a:gridCol w="379561">
                  <a:extLst>
                    <a:ext uri="{9D8B030D-6E8A-4147-A177-3AD203B41FA5}">
                      <a16:colId xmlns:a16="http://schemas.microsoft.com/office/drawing/2014/main" val="3003824045"/>
                    </a:ext>
                  </a:extLst>
                </a:gridCol>
                <a:gridCol w="379561">
                  <a:extLst>
                    <a:ext uri="{9D8B030D-6E8A-4147-A177-3AD203B41FA5}">
                      <a16:colId xmlns:a16="http://schemas.microsoft.com/office/drawing/2014/main" val="1889316418"/>
                    </a:ext>
                  </a:extLst>
                </a:gridCol>
                <a:gridCol w="427006">
                  <a:extLst>
                    <a:ext uri="{9D8B030D-6E8A-4147-A177-3AD203B41FA5}">
                      <a16:colId xmlns:a16="http://schemas.microsoft.com/office/drawing/2014/main" val="3096179057"/>
                    </a:ext>
                  </a:extLst>
                </a:gridCol>
              </a:tblGrid>
              <a:tr h="124716">
                <a:tc>
                  <a:txBody>
                    <a:bodyPr/>
                    <a:lstStyle/>
                    <a:p>
                      <a:pPr algn="ctr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30.Oca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Değişim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29362040"/>
                  </a:ext>
                </a:extLst>
              </a:tr>
              <a:tr h="1247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USD/TL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30,1800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30,3500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0,56%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 Yıllık Gösterge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39,65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2,40%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2047272"/>
                  </a:ext>
                </a:extLst>
              </a:tr>
              <a:tr h="1309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32,8369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32,8832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0,14%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Türkiye 5 yıllık CDS Primi (baz puan)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314,96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316,46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29538603"/>
                  </a:ext>
                </a:extLst>
              </a:tr>
              <a:tr h="1309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GBP/TL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38,2532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38,5178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0,69%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BIST 100 Endeksi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7974,37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8474,3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5,90%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5984273"/>
                  </a:ext>
                </a:extLst>
              </a:tr>
              <a:tr h="130952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1,0875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1,0840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ABD 10 Yıllık Tahvil Faizi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4,17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4,036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-3,3%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394736"/>
                  </a:ext>
                </a:extLst>
              </a:tr>
              <a:tr h="112245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GBP/USD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1,2672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1,2697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</a:rPr>
                        <a:t>0,20%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Altın </a:t>
                      </a:r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(USD/Ons)</a:t>
                      </a:r>
                      <a:endParaRPr lang="en-US" sz="600" b="1" i="0" u="none" strike="noStrike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2031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2036,12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0,3%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57574287"/>
                  </a:ext>
                </a:extLst>
              </a:tr>
              <a:tr h="124716"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EUR/GBP</a:t>
                      </a: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0,8583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0,8539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</a:rPr>
                        <a:t>-0,5%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600" b="1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Petrol</a:t>
                      </a:r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 (USD/</a:t>
                      </a:r>
                      <a:r>
                        <a:rPr lang="en-US" sz="600" b="0" i="0" u="none" strike="noStrike" dirty="0" err="1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Varil</a:t>
                      </a:r>
                      <a:r>
                        <a:rPr lang="en-US" sz="600" b="0" i="0" u="none" strike="noStrike" dirty="0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)</a:t>
                      </a:r>
                      <a:endParaRPr lang="en-US" sz="600" b="1" i="0" u="none" strike="noStrike" dirty="0">
                        <a:solidFill>
                          <a:srgbClr val="16365C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5524" marR="5524" marT="552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74,52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0" i="0" u="none" strike="noStrike">
                          <a:solidFill>
                            <a:srgbClr val="16365C"/>
                          </a:solidFill>
                          <a:effectLst/>
                          <a:latin typeface="Arial" panose="020B0604020202020204" pitchFamily="34" charset="0"/>
                        </a:rPr>
                        <a:t>77,82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600" b="1" i="0" u="none" strike="noStrike" kern="1200" dirty="0">
                          <a:solidFill>
                            <a:srgbClr val="00B05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+mn-cs"/>
                        </a:rPr>
                        <a:t>4,2%</a:t>
                      </a:r>
                    </a:p>
                  </a:txBody>
                  <a:tcPr marL="5524" marR="5524" marT="5524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50519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152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0406" y="644236"/>
            <a:ext cx="2118832" cy="405246"/>
          </a:xfrm>
          <a:prstGeom prst="rect">
            <a:avLst/>
          </a:prstGeom>
        </p:spPr>
      </p:pic>
      <p:sp>
        <p:nvSpPr>
          <p:cNvPr id="17" name="TextBox 16"/>
          <p:cNvSpPr txBox="1"/>
          <p:nvPr/>
        </p:nvSpPr>
        <p:spPr>
          <a:xfrm>
            <a:off x="228600" y="7110701"/>
            <a:ext cx="242108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www.neareastbank.com</a:t>
            </a:r>
            <a:endParaRPr lang="en-US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36" y="6604108"/>
            <a:ext cx="5328366" cy="957155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72" y="0"/>
            <a:ext cx="5328366" cy="1024217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51619" y="1024217"/>
            <a:ext cx="27414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228600" y="1154643"/>
            <a:ext cx="49377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900" b="1" dirty="0" err="1"/>
              <a:t>Tüketci</a:t>
            </a:r>
            <a:r>
              <a:rPr lang="en-US" sz="900" b="1" dirty="0"/>
              <a:t> </a:t>
            </a:r>
            <a:r>
              <a:rPr lang="en-US" sz="900" b="1" dirty="0" err="1"/>
              <a:t>Güven</a:t>
            </a:r>
            <a:r>
              <a:rPr lang="en-US" sz="900" b="1" dirty="0"/>
              <a:t> </a:t>
            </a:r>
            <a:r>
              <a:rPr lang="en-US" sz="900" b="1" dirty="0" err="1"/>
              <a:t>Endeksi</a:t>
            </a:r>
            <a:r>
              <a:rPr lang="en-US" sz="900" b="1" dirty="0"/>
              <a:t>, </a:t>
            </a:r>
            <a:r>
              <a:rPr lang="en-US" sz="900" b="1" dirty="0" err="1"/>
              <a:t>Ocak</a:t>
            </a:r>
            <a:r>
              <a:rPr lang="en-US" sz="900" b="1" dirty="0"/>
              <a:t> </a:t>
            </a:r>
            <a:r>
              <a:rPr lang="en-US" sz="900" b="1" dirty="0" smtClean="0"/>
              <a:t>2024</a:t>
            </a:r>
          </a:p>
          <a:p>
            <a:r>
              <a:rPr lang="en-US" sz="900" dirty="0" smtClean="0"/>
              <a:t/>
            </a:r>
            <a:br>
              <a:rPr lang="en-US" sz="900" dirty="0" smtClean="0"/>
            </a:br>
            <a:r>
              <a:rPr lang="en-US" sz="900" dirty="0" smtClean="0"/>
              <a:t>  </a:t>
            </a:r>
            <a:br>
              <a:rPr lang="en-US" sz="900" dirty="0" smtClean="0"/>
            </a:br>
            <a:r>
              <a:rPr lang="en-US" sz="800" dirty="0" err="1" smtClean="0"/>
              <a:t>Türkiye</a:t>
            </a:r>
            <a:r>
              <a:rPr lang="en-US" sz="800" dirty="0" smtClean="0"/>
              <a:t> </a:t>
            </a:r>
            <a:r>
              <a:rPr lang="en-US" sz="800" dirty="0" err="1" smtClean="0"/>
              <a:t>İstatistik</a:t>
            </a:r>
            <a:r>
              <a:rPr lang="en-US" sz="800" dirty="0" smtClean="0"/>
              <a:t> </a:t>
            </a:r>
            <a:r>
              <a:rPr lang="en-US" sz="800" dirty="0" err="1" smtClean="0"/>
              <a:t>Kurumu</a:t>
            </a:r>
            <a:r>
              <a:rPr lang="en-US" sz="800" dirty="0" smtClean="0"/>
              <a:t> ve </a:t>
            </a:r>
            <a:r>
              <a:rPr lang="en-US" sz="800" dirty="0" err="1" smtClean="0"/>
              <a:t>Türkiye</a:t>
            </a:r>
            <a:r>
              <a:rPr lang="en-US" sz="800" dirty="0" smtClean="0"/>
              <a:t> </a:t>
            </a:r>
            <a:r>
              <a:rPr lang="en-US" sz="800" dirty="0" err="1" smtClean="0"/>
              <a:t>Cumhuriyet</a:t>
            </a:r>
            <a:r>
              <a:rPr lang="en-US" sz="800" dirty="0" smtClean="0"/>
              <a:t> Merkez </a:t>
            </a:r>
            <a:r>
              <a:rPr lang="en-US" sz="800" dirty="0" err="1" smtClean="0"/>
              <a:t>Bankası</a:t>
            </a:r>
            <a:r>
              <a:rPr lang="en-US" sz="800" dirty="0" smtClean="0"/>
              <a:t> </a:t>
            </a:r>
            <a:r>
              <a:rPr lang="en-US" sz="800" dirty="0" err="1" smtClean="0"/>
              <a:t>işbirliği</a:t>
            </a:r>
            <a:r>
              <a:rPr lang="en-US" sz="800" dirty="0" smtClean="0"/>
              <a:t> </a:t>
            </a:r>
            <a:r>
              <a:rPr lang="en-US" sz="800" dirty="0" err="1" smtClean="0"/>
              <a:t>ile</a:t>
            </a:r>
            <a:r>
              <a:rPr lang="en-US" sz="800" dirty="0" smtClean="0"/>
              <a:t> </a:t>
            </a:r>
            <a:r>
              <a:rPr lang="en-US" sz="800" dirty="0" err="1" smtClean="0"/>
              <a:t>yürütülen</a:t>
            </a:r>
            <a:r>
              <a:rPr lang="en-US" sz="800" dirty="0" smtClean="0"/>
              <a:t> </a:t>
            </a:r>
            <a:r>
              <a:rPr lang="en-US" sz="800" dirty="0" err="1" smtClean="0"/>
              <a:t>tüketici</a:t>
            </a:r>
            <a:r>
              <a:rPr lang="en-US" sz="800" dirty="0" smtClean="0"/>
              <a:t> </a:t>
            </a:r>
            <a:r>
              <a:rPr lang="en-US" sz="800" dirty="0" err="1" smtClean="0"/>
              <a:t>eğilim</a:t>
            </a:r>
            <a:r>
              <a:rPr lang="en-US" sz="800" dirty="0" smtClean="0"/>
              <a:t> </a:t>
            </a:r>
            <a:r>
              <a:rPr lang="en-US" sz="800" dirty="0" err="1" smtClean="0"/>
              <a:t>anketi</a:t>
            </a:r>
            <a:r>
              <a:rPr lang="en-US" sz="800" dirty="0" smtClean="0"/>
              <a:t> </a:t>
            </a:r>
            <a:r>
              <a:rPr lang="en-US" sz="800" dirty="0" err="1" smtClean="0"/>
              <a:t>sonuçlarından</a:t>
            </a:r>
            <a:r>
              <a:rPr lang="en-US" sz="800" dirty="0" smtClean="0"/>
              <a:t> </a:t>
            </a:r>
            <a:r>
              <a:rPr lang="en-US" sz="800" dirty="0" err="1" smtClean="0"/>
              <a:t>hesaplanan</a:t>
            </a:r>
            <a:r>
              <a:rPr lang="en-US" sz="800" dirty="0" smtClean="0"/>
              <a:t> </a:t>
            </a:r>
            <a:r>
              <a:rPr lang="en-US" sz="800" dirty="0" err="1" smtClean="0"/>
              <a:t>tüketici</a:t>
            </a:r>
            <a:r>
              <a:rPr lang="en-US" sz="800" dirty="0" smtClean="0"/>
              <a:t> </a:t>
            </a:r>
            <a:r>
              <a:rPr lang="en-US" sz="800" dirty="0" err="1" smtClean="0"/>
              <a:t>güven</a:t>
            </a:r>
            <a:r>
              <a:rPr lang="en-US" sz="800" dirty="0" smtClean="0"/>
              <a:t> </a:t>
            </a:r>
            <a:r>
              <a:rPr lang="en-US" sz="800" dirty="0" err="1" smtClean="0"/>
              <a:t>endeksi</a:t>
            </a:r>
            <a:r>
              <a:rPr lang="en-US" sz="800" dirty="0" smtClean="0"/>
              <a:t>, </a:t>
            </a:r>
            <a:r>
              <a:rPr lang="en-US" sz="800" dirty="0" err="1" smtClean="0"/>
              <a:t>Aralık</a:t>
            </a:r>
            <a:r>
              <a:rPr lang="en-US" sz="800" dirty="0" smtClean="0"/>
              <a:t> </a:t>
            </a:r>
            <a:r>
              <a:rPr lang="en-US" sz="800" dirty="0" err="1" smtClean="0"/>
              <a:t>ayında</a:t>
            </a:r>
            <a:r>
              <a:rPr lang="en-US" sz="800" dirty="0" smtClean="0"/>
              <a:t> 77,4 </a:t>
            </a:r>
            <a:r>
              <a:rPr lang="en-US" sz="800" dirty="0" err="1" smtClean="0"/>
              <a:t>iken</a:t>
            </a:r>
            <a:r>
              <a:rPr lang="en-US" sz="800" dirty="0" smtClean="0"/>
              <a:t> </a:t>
            </a:r>
            <a:r>
              <a:rPr lang="en-US" sz="800" dirty="0" err="1" smtClean="0"/>
              <a:t>Ocak</a:t>
            </a:r>
            <a:r>
              <a:rPr lang="en-US" sz="800" dirty="0" smtClean="0"/>
              <a:t> </a:t>
            </a:r>
            <a:r>
              <a:rPr lang="en-US" sz="800" dirty="0" err="1" smtClean="0"/>
              <a:t>ayında</a:t>
            </a:r>
            <a:r>
              <a:rPr lang="en-US" sz="800" dirty="0" smtClean="0"/>
              <a:t> %3,9 </a:t>
            </a:r>
            <a:r>
              <a:rPr lang="en-US" sz="800" dirty="0" err="1" smtClean="0"/>
              <a:t>oranında</a:t>
            </a:r>
            <a:r>
              <a:rPr lang="en-US" sz="800" dirty="0" smtClean="0"/>
              <a:t> </a:t>
            </a:r>
            <a:r>
              <a:rPr lang="en-US" sz="800" dirty="0" err="1" smtClean="0"/>
              <a:t>artarak</a:t>
            </a:r>
            <a:r>
              <a:rPr lang="en-US" sz="800" dirty="0" smtClean="0"/>
              <a:t> 80,4 oldu.</a:t>
            </a:r>
            <a:r>
              <a:rPr lang="en-US" sz="900" dirty="0" smtClean="0"/>
              <a:t/>
            </a:r>
            <a:br>
              <a:rPr lang="en-US" sz="900" dirty="0" smtClean="0"/>
            </a:br>
            <a:endParaRPr lang="en-US" sz="900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7707" y="4183135"/>
            <a:ext cx="4623949" cy="2395708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4108" y="2073699"/>
            <a:ext cx="4519246" cy="1833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17987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apture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11280" y="679320"/>
            <a:ext cx="2118832" cy="405246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2426" y="6665073"/>
            <a:ext cx="3118854" cy="28653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89660" y="5402445"/>
            <a:ext cx="51516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en-US" sz="900" b="1" i="1" dirty="0" smtClean="0">
                <a:solidFill>
                  <a:prstClr val="black"/>
                </a:solidFill>
              </a:rPr>
              <a:t>YASAL UYARI: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</a:t>
            </a:r>
            <a:r>
              <a:rPr lang="tr-TR" sz="900" i="1" dirty="0" smtClean="0">
                <a:solidFill>
                  <a:prstClr val="black"/>
                </a:solidFill>
              </a:rPr>
              <a:t>bilgiler</a:t>
            </a:r>
            <a:r>
              <a:rPr lang="en-US" sz="900" i="1" dirty="0" smtClean="0">
                <a:solidFill>
                  <a:prstClr val="black"/>
                </a:solidFill>
              </a:rPr>
              <a:t>,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Bankamız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uzmanları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tarafından</a:t>
            </a:r>
            <a:r>
              <a:rPr lang="en-US" sz="900" i="1" dirty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güvenilir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olduğuna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inanılan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kamuya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açık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kaynaklar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kullanılarak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tr-TR" sz="900" i="1" dirty="0" smtClean="0">
                <a:solidFill>
                  <a:prstClr val="black"/>
                </a:solidFill>
              </a:rPr>
              <a:t>bilgilendirme </a:t>
            </a:r>
            <a:r>
              <a:rPr lang="tr-TR" sz="900" i="1" dirty="0">
                <a:solidFill>
                  <a:prstClr val="black"/>
                </a:solidFill>
              </a:rPr>
              <a:t>amacı ile hazırlanmıştır. </a:t>
            </a:r>
            <a:r>
              <a:rPr lang="en-US" sz="900" i="1" dirty="0" err="1" smtClean="0">
                <a:solidFill>
                  <a:prstClr val="black"/>
                </a:solidFill>
              </a:rPr>
              <a:t>Paylaşılan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veri</a:t>
            </a:r>
            <a:r>
              <a:rPr lang="en-US" sz="900" i="1" dirty="0" smtClean="0">
                <a:solidFill>
                  <a:prstClr val="black"/>
                </a:solidFill>
              </a:rPr>
              <a:t>, </a:t>
            </a:r>
            <a:r>
              <a:rPr lang="en-US" sz="900" i="1" dirty="0" err="1" smtClean="0">
                <a:solidFill>
                  <a:prstClr val="black"/>
                </a:solidFill>
              </a:rPr>
              <a:t>finansal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bilgi, </a:t>
            </a:r>
            <a:r>
              <a:rPr lang="en-US" sz="900" i="1" dirty="0" err="1" smtClean="0">
                <a:solidFill>
                  <a:prstClr val="black"/>
                </a:solidFill>
              </a:rPr>
              <a:t>görüş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ve </a:t>
            </a:r>
            <a:r>
              <a:rPr lang="tr-TR" sz="900" i="1" dirty="0" smtClean="0">
                <a:solidFill>
                  <a:prstClr val="black"/>
                </a:solidFill>
              </a:rPr>
              <a:t>tavsiyeler </a:t>
            </a:r>
            <a:r>
              <a:rPr lang="tr-TR" sz="900" i="1" dirty="0">
                <a:solidFill>
                  <a:prstClr val="black"/>
                </a:solidFill>
              </a:rPr>
              <a:t>yatırım danışmanlığı kapsamında değildir. Herhangi bir yatırım aracının alım-satım önerisi ya da getiri vaadi olarak yorumlanmamalıdır. Bu görüşler mali durumunuz ile risk ve getiri tercihlerinize uygun olmayabilir. Bu nedenle</a:t>
            </a:r>
            <a:r>
              <a:rPr lang="tr-TR" sz="900" i="1" dirty="0" smtClean="0">
                <a:solidFill>
                  <a:prstClr val="black"/>
                </a:solidFill>
              </a:rPr>
              <a:t>,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sadece </a:t>
            </a:r>
            <a:r>
              <a:rPr lang="tr-TR" sz="900" i="1" dirty="0">
                <a:solidFill>
                  <a:prstClr val="black"/>
                </a:solidFill>
              </a:rPr>
              <a:t>burada yer alan bilgilere dayanarak yatırım kararı verilmesi beklentilerinize uygun sonuçlar doğurmayabilir</a:t>
            </a:r>
            <a:r>
              <a:rPr lang="tr-TR" sz="900" i="1" dirty="0" smtClean="0">
                <a:solidFill>
                  <a:prstClr val="black"/>
                </a:solidFill>
              </a:rPr>
              <a:t>.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 smtClean="0">
                <a:solidFill>
                  <a:prstClr val="black"/>
                </a:solidFill>
              </a:rPr>
              <a:t>Burada </a:t>
            </a:r>
            <a:r>
              <a:rPr lang="tr-TR" sz="900" i="1" dirty="0">
                <a:solidFill>
                  <a:prstClr val="black"/>
                </a:solidFill>
              </a:rPr>
              <a:t>yer alan fiyatlar, veriler ve bilgilerin tam ve doğru olduğu garanti edilemez; içerik, haber verilmeksizin değiştirilebilir</a:t>
            </a:r>
            <a:r>
              <a:rPr lang="tr-TR" sz="900" i="1" dirty="0" smtClean="0">
                <a:solidFill>
                  <a:prstClr val="black"/>
                </a:solidFill>
              </a:rPr>
              <a:t>. Bu </a:t>
            </a:r>
            <a:r>
              <a:rPr lang="tr-TR" sz="900" i="1" dirty="0">
                <a:solidFill>
                  <a:prstClr val="black"/>
                </a:solidFill>
              </a:rPr>
              <a:t>kaynakların kullanılması nedeni ile ortaya çıkabilecek </a:t>
            </a:r>
            <a:r>
              <a:rPr lang="tr-TR" sz="900" i="1" dirty="0" smtClean="0">
                <a:solidFill>
                  <a:prstClr val="black"/>
                </a:solidFill>
              </a:rPr>
              <a:t>hatalardan</a:t>
            </a:r>
            <a:r>
              <a:rPr lang="en-US" sz="900" i="1" dirty="0" smtClean="0">
                <a:solidFill>
                  <a:prstClr val="black"/>
                </a:solidFill>
              </a:rPr>
              <a:t> </a:t>
            </a:r>
            <a:r>
              <a:rPr lang="en-US" sz="900" i="1" dirty="0" err="1" smtClean="0">
                <a:solidFill>
                  <a:prstClr val="black"/>
                </a:solidFill>
              </a:rPr>
              <a:t>ya</a:t>
            </a:r>
            <a:r>
              <a:rPr lang="en-US" sz="900" i="1" dirty="0" smtClean="0">
                <a:solidFill>
                  <a:prstClr val="black"/>
                </a:solidFill>
              </a:rPr>
              <a:t> da </a:t>
            </a:r>
            <a:r>
              <a:rPr lang="en-US" sz="900" i="1" dirty="0" err="1" smtClean="0">
                <a:solidFill>
                  <a:prstClr val="black"/>
                </a:solidFill>
              </a:rPr>
              <a:t>zararlardan</a:t>
            </a:r>
            <a:r>
              <a:rPr lang="tr-TR" sz="900" i="1" dirty="0" smtClean="0">
                <a:solidFill>
                  <a:prstClr val="black"/>
                </a:solidFill>
              </a:rPr>
              <a:t> </a:t>
            </a:r>
            <a:r>
              <a:rPr lang="tr-TR" sz="900" i="1" dirty="0">
                <a:solidFill>
                  <a:prstClr val="black"/>
                </a:solidFill>
              </a:rPr>
              <a:t>Near East Bank Ltd. sorumlu </a:t>
            </a:r>
            <a:r>
              <a:rPr lang="tr-TR" sz="900" i="1" dirty="0" smtClean="0">
                <a:solidFill>
                  <a:prstClr val="black"/>
                </a:solidFill>
              </a:rPr>
              <a:t>de</a:t>
            </a:r>
            <a:r>
              <a:rPr lang="en-US" sz="900" i="1" dirty="0" smtClean="0">
                <a:solidFill>
                  <a:prstClr val="black"/>
                </a:solidFill>
              </a:rPr>
              <a:t>ğ</a:t>
            </a:r>
            <a:r>
              <a:rPr lang="tr-TR" sz="900" i="1" dirty="0" smtClean="0">
                <a:solidFill>
                  <a:prstClr val="black"/>
                </a:solidFill>
              </a:rPr>
              <a:t>ildir</a:t>
            </a:r>
            <a:r>
              <a:rPr lang="tr-TR" sz="900" i="1" dirty="0">
                <a:solidFill>
                  <a:prstClr val="black"/>
                </a:solidFill>
              </a:rPr>
              <a:t>.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46" y="0"/>
            <a:ext cx="5328366" cy="102226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619" y="6602774"/>
            <a:ext cx="5327493" cy="958489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2051992" y="5106270"/>
            <a:ext cx="3204925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00" dirty="0" err="1" smtClean="0"/>
              <a:t>Kaynaklar</a:t>
            </a:r>
            <a:r>
              <a:rPr lang="en-US" sz="800" dirty="0" smtClean="0"/>
              <a:t>: TÜİK, Bloomberg, TCMB, İSO, T.C. </a:t>
            </a:r>
            <a:r>
              <a:rPr lang="en-US" sz="800" dirty="0" err="1" smtClean="0"/>
              <a:t>Ticaret</a:t>
            </a:r>
            <a:r>
              <a:rPr lang="en-US" sz="800" dirty="0" smtClean="0"/>
              <a:t> </a:t>
            </a:r>
            <a:r>
              <a:rPr lang="en-US" sz="800" dirty="0" err="1" smtClean="0"/>
              <a:t>Bakanlığı</a:t>
            </a:r>
            <a:r>
              <a:rPr lang="en-US" sz="800" dirty="0" smtClean="0"/>
              <a:t>, KKTC DPÖ.</a:t>
            </a:r>
            <a:endParaRPr lang="en-US" sz="800" dirty="0"/>
          </a:p>
        </p:txBody>
      </p:sp>
      <p:sp>
        <p:nvSpPr>
          <p:cNvPr id="12" name="Text Placeholder 18"/>
          <p:cNvSpPr txBox="1">
            <a:spLocks/>
          </p:cNvSpPr>
          <p:nvPr/>
        </p:nvSpPr>
        <p:spPr>
          <a:xfrm>
            <a:off x="159396" y="1192483"/>
            <a:ext cx="2497690" cy="3763492"/>
          </a:xfrm>
          <a:prstGeom prst="rect">
            <a:avLst/>
          </a:prstGeom>
        </p:spPr>
        <p:txBody>
          <a:bodyPr>
            <a:noAutofit/>
          </a:bodyPr>
          <a:lstStyle>
            <a:lvl1pPr marL="99921" indent="-99921" algn="l" defTabSz="399684" rtl="0" eaLnBrk="1" latinLnBrk="0" hangingPunct="1">
              <a:lnSpc>
                <a:spcPct val="90000"/>
              </a:lnSpc>
              <a:spcBef>
                <a:spcPts val="437"/>
              </a:spcBef>
              <a:buFont typeface="Arial" panose="020B0604020202020204" pitchFamily="34" charset="0"/>
              <a:buChar char="•"/>
              <a:defRPr sz="122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99763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1049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499605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874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699447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899290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099132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298974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498816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698658" indent="-99921" algn="l" defTabSz="399684" rtl="0" eaLnBrk="1" latinLnBrk="0" hangingPunct="1">
              <a:lnSpc>
                <a:spcPct val="90000"/>
              </a:lnSpc>
              <a:spcBef>
                <a:spcPts val="219"/>
              </a:spcBef>
              <a:buFont typeface="Arial" panose="020B0604020202020204" pitchFamily="34" charset="0"/>
              <a:buChar char="•"/>
              <a:defRPr sz="78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endParaRPr lang="en-US" sz="900" dirty="0"/>
          </a:p>
        </p:txBody>
      </p:sp>
      <p:sp>
        <p:nvSpPr>
          <p:cNvPr id="7" name="Rectangle 6"/>
          <p:cNvSpPr/>
          <p:nvPr/>
        </p:nvSpPr>
        <p:spPr>
          <a:xfrm>
            <a:off x="129902" y="1166902"/>
            <a:ext cx="236711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sz="900" dirty="0"/>
          </a:p>
          <a:p>
            <a:endParaRPr lang="en-US" sz="900" dirty="0"/>
          </a:p>
        </p:txBody>
      </p:sp>
      <p:sp>
        <p:nvSpPr>
          <p:cNvPr id="6" name="Rectangle 5"/>
          <p:cNvSpPr/>
          <p:nvPr/>
        </p:nvSpPr>
        <p:spPr>
          <a:xfrm>
            <a:off x="92426" y="1135338"/>
            <a:ext cx="2483133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en-US" dirty="0"/>
          </a:p>
          <a:p>
            <a:pPr algn="just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2619" y="1024226"/>
            <a:ext cx="2456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 fontAlgn="base"/>
            <a:endParaRPr lang="en-US" sz="800" b="1" dirty="0"/>
          </a:p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en-US" sz="800" b="1" dirty="0" err="1"/>
              <a:t>Avrupa</a:t>
            </a:r>
            <a:r>
              <a:rPr lang="en-US" sz="800" b="1" dirty="0"/>
              <a:t> Merkez </a:t>
            </a:r>
            <a:r>
              <a:rPr lang="en-US" sz="800" b="1" dirty="0" err="1"/>
              <a:t>Bankasi</a:t>
            </a:r>
            <a:r>
              <a:rPr lang="en-US" sz="800" b="1" dirty="0"/>
              <a:t> </a:t>
            </a:r>
            <a:r>
              <a:rPr lang="en-US" sz="800" b="1" dirty="0" err="1"/>
              <a:t>Faiz</a:t>
            </a:r>
            <a:r>
              <a:rPr lang="en-US" sz="800" b="1" dirty="0"/>
              <a:t> </a:t>
            </a:r>
            <a:r>
              <a:rPr lang="en-US" sz="800" b="1" dirty="0" err="1" smtClean="0"/>
              <a:t>Karari</a:t>
            </a:r>
            <a:endParaRPr lang="en-US" sz="800" b="1" dirty="0"/>
          </a:p>
          <a:p>
            <a:pPr marL="285750" indent="-285750" algn="just" fontAlgn="base">
              <a:buFont typeface="Arial" panose="020B0604020202020204" pitchFamily="34" charset="0"/>
              <a:buChar char="•"/>
            </a:pPr>
            <a:endParaRPr lang="en-US" sz="800" b="1" dirty="0"/>
          </a:p>
          <a:p>
            <a:pPr algn="just" fontAlgn="base"/>
            <a:r>
              <a:rPr lang="en-US" sz="800" dirty="0" err="1"/>
              <a:t>Avrupa</a:t>
            </a:r>
            <a:r>
              <a:rPr lang="en-US" sz="800" dirty="0"/>
              <a:t> Merkez </a:t>
            </a:r>
            <a:r>
              <a:rPr lang="en-US" sz="800" dirty="0" err="1"/>
              <a:t>Bankası</a:t>
            </a:r>
            <a:r>
              <a:rPr lang="en-US" sz="800" dirty="0"/>
              <a:t> (AMB),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oranlarını</a:t>
            </a:r>
            <a:r>
              <a:rPr lang="en-US" sz="800" dirty="0"/>
              <a:t> art </a:t>
            </a:r>
            <a:r>
              <a:rPr lang="en-US" sz="800" dirty="0" err="1"/>
              <a:t>arda</a:t>
            </a:r>
            <a:r>
              <a:rPr lang="en-US" sz="800" dirty="0"/>
              <a:t> 3. </a:t>
            </a:r>
            <a:r>
              <a:rPr lang="en-US" sz="800" dirty="0" err="1"/>
              <a:t>toplantıda</a:t>
            </a:r>
            <a:r>
              <a:rPr lang="en-US" sz="800" dirty="0"/>
              <a:t> da </a:t>
            </a:r>
            <a:r>
              <a:rPr lang="en-US" sz="800" dirty="0" err="1"/>
              <a:t>sabit</a:t>
            </a:r>
            <a:r>
              <a:rPr lang="en-US" sz="800" dirty="0"/>
              <a:t> </a:t>
            </a:r>
            <a:r>
              <a:rPr lang="en-US" sz="800" dirty="0" err="1"/>
              <a:t>tuttu</a:t>
            </a:r>
            <a:r>
              <a:rPr lang="en-US" sz="800" dirty="0"/>
              <a:t> ve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indirimlerinin</a:t>
            </a:r>
            <a:r>
              <a:rPr lang="en-US" sz="800" dirty="0"/>
              <a:t> </a:t>
            </a:r>
            <a:r>
              <a:rPr lang="en-US" sz="800" dirty="0" err="1"/>
              <a:t>hâlâ</a:t>
            </a:r>
            <a:r>
              <a:rPr lang="en-US" sz="800" dirty="0"/>
              <a:t> </a:t>
            </a:r>
            <a:r>
              <a:rPr lang="en-US" sz="800" dirty="0" err="1"/>
              <a:t>uzak</a:t>
            </a:r>
            <a:r>
              <a:rPr lang="en-US" sz="800" dirty="0"/>
              <a:t> </a:t>
            </a:r>
            <a:r>
              <a:rPr lang="en-US" sz="800" dirty="0" err="1"/>
              <a:t>olabileceğine</a:t>
            </a:r>
            <a:r>
              <a:rPr lang="en-US" sz="800" dirty="0"/>
              <a:t> </a:t>
            </a:r>
            <a:r>
              <a:rPr lang="en-US" sz="800" dirty="0" err="1"/>
              <a:t>işaret</a:t>
            </a:r>
            <a:r>
              <a:rPr lang="en-US" sz="800" dirty="0"/>
              <a:t> </a:t>
            </a:r>
            <a:r>
              <a:rPr lang="en-US" sz="800" dirty="0" err="1"/>
              <a:t>eden</a:t>
            </a:r>
            <a:r>
              <a:rPr lang="en-US" sz="800" dirty="0"/>
              <a:t> </a:t>
            </a:r>
            <a:r>
              <a:rPr lang="en-US" sz="800" dirty="0" err="1"/>
              <a:t>ifadelerini</a:t>
            </a:r>
            <a:r>
              <a:rPr lang="en-US" sz="800" dirty="0"/>
              <a:t> </a:t>
            </a:r>
            <a:r>
              <a:rPr lang="en-US" sz="800" dirty="0" err="1"/>
              <a:t>sürdürdü</a:t>
            </a:r>
            <a:r>
              <a:rPr lang="en-US" sz="800" dirty="0"/>
              <a:t>.</a:t>
            </a:r>
          </a:p>
          <a:p>
            <a:pPr algn="just" fontAlgn="base"/>
            <a:r>
              <a:rPr lang="en-US" sz="800" dirty="0" err="1"/>
              <a:t>AMB'den</a:t>
            </a:r>
            <a:r>
              <a:rPr lang="en-US" sz="800" dirty="0"/>
              <a:t> </a:t>
            </a:r>
            <a:r>
              <a:rPr lang="en-US" sz="800" dirty="0" err="1"/>
              <a:t>yapılan</a:t>
            </a:r>
            <a:r>
              <a:rPr lang="en-US" sz="800" dirty="0"/>
              <a:t> </a:t>
            </a:r>
            <a:r>
              <a:rPr lang="en-US" sz="800" dirty="0" err="1"/>
              <a:t>açıklamada</a:t>
            </a:r>
            <a:r>
              <a:rPr lang="en-US" sz="800" dirty="0"/>
              <a:t>, </a:t>
            </a:r>
            <a:r>
              <a:rPr lang="en-US" sz="800" dirty="0" err="1"/>
              <a:t>Banka'nın</a:t>
            </a:r>
            <a:r>
              <a:rPr lang="en-US" sz="800" dirty="0"/>
              <a:t> 3 </a:t>
            </a:r>
            <a:r>
              <a:rPr lang="en-US" sz="800" dirty="0" err="1"/>
              <a:t>temel</a:t>
            </a:r>
            <a:r>
              <a:rPr lang="en-US" sz="800" dirty="0"/>
              <a:t> </a:t>
            </a:r>
            <a:r>
              <a:rPr lang="en-US" sz="800" dirty="0" err="1"/>
              <a:t>politika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</a:t>
            </a:r>
            <a:r>
              <a:rPr lang="en-US" sz="800" dirty="0" err="1"/>
              <a:t>sabit</a:t>
            </a:r>
            <a:r>
              <a:rPr lang="en-US" sz="800" dirty="0"/>
              <a:t> </a:t>
            </a:r>
            <a:r>
              <a:rPr lang="en-US" sz="800" dirty="0" err="1"/>
              <a:t>bırakma</a:t>
            </a:r>
            <a:r>
              <a:rPr lang="en-US" sz="800" dirty="0"/>
              <a:t> </a:t>
            </a:r>
            <a:r>
              <a:rPr lang="en-US" sz="800" dirty="0" err="1"/>
              <a:t>kararı</a:t>
            </a:r>
            <a:r>
              <a:rPr lang="en-US" sz="800" dirty="0"/>
              <a:t> </a:t>
            </a:r>
            <a:r>
              <a:rPr lang="en-US" sz="800" dirty="0" err="1"/>
              <a:t>aldığı</a:t>
            </a:r>
            <a:r>
              <a:rPr lang="en-US" sz="800" dirty="0"/>
              <a:t>, </a:t>
            </a:r>
            <a:r>
              <a:rPr lang="en-US" sz="800" dirty="0" err="1"/>
              <a:t>refinansman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4,50'de, </a:t>
            </a:r>
            <a:r>
              <a:rPr lang="en-US" sz="800" dirty="0" err="1"/>
              <a:t>mevduat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</a:t>
            </a:r>
            <a:r>
              <a:rPr lang="en-US" sz="800" dirty="0" err="1"/>
              <a:t>yüzde</a:t>
            </a:r>
            <a:r>
              <a:rPr lang="en-US" sz="800" dirty="0"/>
              <a:t> 4'de, </a:t>
            </a:r>
            <a:r>
              <a:rPr lang="en-US" sz="800" dirty="0" err="1"/>
              <a:t>marjinal</a:t>
            </a:r>
            <a:r>
              <a:rPr lang="en-US" sz="800" dirty="0"/>
              <a:t> </a:t>
            </a:r>
            <a:r>
              <a:rPr lang="en-US" sz="800" dirty="0" err="1"/>
              <a:t>fonlama</a:t>
            </a:r>
            <a:r>
              <a:rPr lang="en-US" sz="800" dirty="0"/>
              <a:t> </a:t>
            </a:r>
            <a:r>
              <a:rPr lang="en-US" sz="800" dirty="0" err="1"/>
              <a:t>faizini</a:t>
            </a:r>
            <a:r>
              <a:rPr lang="en-US" sz="800" dirty="0"/>
              <a:t> de </a:t>
            </a:r>
            <a:r>
              <a:rPr lang="en-US" sz="800" dirty="0" err="1"/>
              <a:t>yüzde</a:t>
            </a:r>
            <a:r>
              <a:rPr lang="en-US" sz="800" dirty="0"/>
              <a:t> 4,75 </a:t>
            </a:r>
            <a:r>
              <a:rPr lang="en-US" sz="800" dirty="0" err="1"/>
              <a:t>seviyesinde</a:t>
            </a:r>
            <a:r>
              <a:rPr lang="en-US" sz="800" dirty="0"/>
              <a:t> </a:t>
            </a:r>
            <a:r>
              <a:rPr lang="en-US" sz="800" dirty="0" err="1"/>
              <a:t>koruduğu</a:t>
            </a:r>
            <a:r>
              <a:rPr lang="en-US" sz="800" dirty="0"/>
              <a:t> </a:t>
            </a:r>
            <a:r>
              <a:rPr lang="en-US" sz="800" dirty="0" err="1"/>
              <a:t>kaydedildi</a:t>
            </a:r>
            <a:r>
              <a:rPr lang="en-US" sz="800" dirty="0"/>
              <a:t>.</a:t>
            </a:r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/>
              <a:t>AMB </a:t>
            </a:r>
            <a:r>
              <a:rPr lang="en-US" sz="800" dirty="0" err="1"/>
              <a:t>Başkanı</a:t>
            </a:r>
            <a:r>
              <a:rPr lang="en-US" sz="800" dirty="0"/>
              <a:t> Christine </a:t>
            </a:r>
            <a:r>
              <a:rPr lang="en-US" sz="800" dirty="0" err="1"/>
              <a:t>Lagarde</a:t>
            </a:r>
            <a:r>
              <a:rPr lang="en-US" sz="800" dirty="0"/>
              <a:t>, </a:t>
            </a:r>
            <a:r>
              <a:rPr lang="en-US" sz="800" dirty="0" err="1"/>
              <a:t>faiz</a:t>
            </a:r>
            <a:r>
              <a:rPr lang="en-US" sz="800" dirty="0"/>
              <a:t> </a:t>
            </a:r>
            <a:r>
              <a:rPr lang="en-US" sz="800" dirty="0" err="1"/>
              <a:t>kararı</a:t>
            </a:r>
            <a:r>
              <a:rPr lang="en-US" sz="800" dirty="0"/>
              <a:t> </a:t>
            </a:r>
            <a:r>
              <a:rPr lang="en-US" sz="800" dirty="0" err="1"/>
              <a:t>sonrası</a:t>
            </a:r>
            <a:r>
              <a:rPr lang="en-US" sz="800" dirty="0"/>
              <a:t> </a:t>
            </a:r>
            <a:r>
              <a:rPr lang="en-US" sz="800" dirty="0" err="1"/>
              <a:t>düzenlenen</a:t>
            </a:r>
            <a:r>
              <a:rPr lang="en-US" sz="800" dirty="0"/>
              <a:t> basın </a:t>
            </a:r>
            <a:r>
              <a:rPr lang="en-US" sz="800" dirty="0" err="1"/>
              <a:t>toplantısında</a:t>
            </a:r>
            <a:r>
              <a:rPr lang="en-US" sz="800" dirty="0"/>
              <a:t> </a:t>
            </a:r>
            <a:r>
              <a:rPr lang="en-US" sz="800" dirty="0" err="1"/>
              <a:t>şu</a:t>
            </a:r>
            <a:r>
              <a:rPr lang="en-US" sz="800" dirty="0"/>
              <a:t> </a:t>
            </a:r>
            <a:r>
              <a:rPr lang="en-US" sz="800" dirty="0" err="1"/>
              <a:t>ifadeleri</a:t>
            </a:r>
            <a:r>
              <a:rPr lang="en-US" sz="800" dirty="0"/>
              <a:t> </a:t>
            </a:r>
            <a:r>
              <a:rPr lang="en-US" sz="800" dirty="0" err="1"/>
              <a:t>kullandı</a:t>
            </a:r>
            <a:r>
              <a:rPr lang="en-US" sz="800" dirty="0"/>
              <a:t>:</a:t>
            </a:r>
          </a:p>
          <a:p>
            <a:pPr algn="just" fontAlgn="base"/>
            <a:endParaRPr lang="en-US" sz="800" dirty="0"/>
          </a:p>
          <a:p>
            <a:pPr algn="just" fontAlgn="base"/>
            <a:r>
              <a:rPr lang="en-US" sz="800" dirty="0"/>
              <a:t>“</a:t>
            </a:r>
            <a:r>
              <a:rPr lang="en-US" sz="800" dirty="0" err="1"/>
              <a:t>Veriler</a:t>
            </a:r>
            <a:r>
              <a:rPr lang="en-US" sz="800" dirty="0"/>
              <a:t> </a:t>
            </a:r>
            <a:r>
              <a:rPr lang="en-US" sz="800" dirty="0" err="1"/>
              <a:t>orta</a:t>
            </a:r>
            <a:r>
              <a:rPr lang="en-US" sz="800" dirty="0"/>
              <a:t> </a:t>
            </a:r>
            <a:r>
              <a:rPr lang="en-US" sz="800" dirty="0" err="1"/>
              <a:t>vadeli</a:t>
            </a:r>
            <a:r>
              <a:rPr lang="en-US" sz="800" dirty="0"/>
              <a:t> </a:t>
            </a:r>
            <a:r>
              <a:rPr lang="en-US" sz="800" dirty="0" err="1"/>
              <a:t>enflasyon</a:t>
            </a:r>
            <a:r>
              <a:rPr lang="en-US" sz="800" dirty="0"/>
              <a:t> </a:t>
            </a:r>
            <a:r>
              <a:rPr lang="en-US" sz="800" dirty="0" err="1"/>
              <a:t>beklentilerimizi</a:t>
            </a:r>
            <a:r>
              <a:rPr lang="en-US" sz="800" dirty="0"/>
              <a:t> teyit </a:t>
            </a:r>
            <a:r>
              <a:rPr lang="en-US" sz="800" dirty="0" err="1"/>
              <a:t>ediyor</a:t>
            </a:r>
            <a:r>
              <a:rPr lang="en-US" sz="800" dirty="0"/>
              <a:t>. </a:t>
            </a:r>
            <a:r>
              <a:rPr lang="en-US" sz="800" dirty="0" err="1"/>
              <a:t>Sıkı</a:t>
            </a:r>
            <a:r>
              <a:rPr lang="en-US" sz="800" dirty="0"/>
              <a:t> </a:t>
            </a:r>
            <a:r>
              <a:rPr lang="en-US" sz="800" dirty="0" err="1"/>
              <a:t>finansal</a:t>
            </a:r>
            <a:r>
              <a:rPr lang="en-US" sz="800" dirty="0"/>
              <a:t> </a:t>
            </a:r>
            <a:r>
              <a:rPr lang="en-US" sz="800" dirty="0" err="1"/>
              <a:t>koşullar</a:t>
            </a:r>
            <a:r>
              <a:rPr lang="en-US" sz="800" dirty="0"/>
              <a:t> </a:t>
            </a:r>
            <a:r>
              <a:rPr lang="en-US" sz="800" dirty="0" err="1"/>
              <a:t>talebi</a:t>
            </a:r>
            <a:r>
              <a:rPr lang="en-US" sz="800" dirty="0"/>
              <a:t> </a:t>
            </a:r>
            <a:r>
              <a:rPr lang="en-US" sz="800" dirty="0" err="1"/>
              <a:t>baskılıyor</a:t>
            </a:r>
            <a:r>
              <a:rPr lang="en-US" sz="800" dirty="0"/>
              <a:t> ve </a:t>
            </a:r>
            <a:r>
              <a:rPr lang="en-US" sz="800" dirty="0" err="1"/>
              <a:t>faizler</a:t>
            </a:r>
            <a:r>
              <a:rPr lang="en-US" sz="800" dirty="0"/>
              <a:t> </a:t>
            </a:r>
            <a:r>
              <a:rPr lang="en-US" sz="800" dirty="0" err="1"/>
              <a:t>bu</a:t>
            </a:r>
            <a:r>
              <a:rPr lang="en-US" sz="800" dirty="0"/>
              <a:t> </a:t>
            </a:r>
            <a:r>
              <a:rPr lang="en-US" sz="800" dirty="0" err="1"/>
              <a:t>seviyede</a:t>
            </a:r>
            <a:r>
              <a:rPr lang="en-US" sz="800" dirty="0"/>
              <a:t> </a:t>
            </a:r>
            <a:r>
              <a:rPr lang="en-US" sz="800" dirty="0" err="1"/>
              <a:t>kalarak</a:t>
            </a:r>
            <a:r>
              <a:rPr lang="en-US" sz="800" dirty="0"/>
              <a:t> </a:t>
            </a:r>
            <a:r>
              <a:rPr lang="en-US" sz="800" dirty="0" err="1"/>
              <a:t>bizi</a:t>
            </a:r>
            <a:r>
              <a:rPr lang="en-US" sz="800" dirty="0"/>
              <a:t> </a:t>
            </a:r>
            <a:r>
              <a:rPr lang="en-US" sz="800" dirty="0" err="1"/>
              <a:t>hedefe</a:t>
            </a:r>
            <a:r>
              <a:rPr lang="en-US" sz="800" dirty="0"/>
              <a:t> </a:t>
            </a:r>
            <a:r>
              <a:rPr lang="en-US" sz="800" dirty="0" err="1"/>
              <a:t>ulaştıracak</a:t>
            </a:r>
            <a:r>
              <a:rPr lang="en-US" sz="800" dirty="0"/>
              <a:t>. Euro </a:t>
            </a:r>
            <a:r>
              <a:rPr lang="en-US" sz="800" dirty="0" err="1"/>
              <a:t>Bölgesi</a:t>
            </a:r>
            <a:r>
              <a:rPr lang="en-US" sz="800" dirty="0"/>
              <a:t> </a:t>
            </a:r>
            <a:r>
              <a:rPr lang="en-US" sz="800" dirty="0" err="1"/>
              <a:t>ekonomisi</a:t>
            </a:r>
            <a:r>
              <a:rPr lang="en-US" sz="800" dirty="0"/>
              <a:t> 2023'ün son </a:t>
            </a:r>
            <a:r>
              <a:rPr lang="en-US" sz="800" dirty="0" err="1"/>
              <a:t>çeyreğinde</a:t>
            </a:r>
            <a:r>
              <a:rPr lang="en-US" sz="800" dirty="0"/>
              <a:t> </a:t>
            </a:r>
            <a:r>
              <a:rPr lang="en-US" sz="800" dirty="0" err="1"/>
              <a:t>durgunluğa</a:t>
            </a:r>
            <a:r>
              <a:rPr lang="en-US" sz="800" dirty="0"/>
              <a:t> </a:t>
            </a:r>
            <a:r>
              <a:rPr lang="en-US" sz="800" dirty="0" err="1"/>
              <a:t>uğradı</a:t>
            </a:r>
            <a:r>
              <a:rPr lang="en-US" sz="800" dirty="0"/>
              <a:t>. </a:t>
            </a:r>
            <a:r>
              <a:rPr lang="en-US" sz="800" dirty="0" err="1"/>
              <a:t>Yüksek</a:t>
            </a:r>
            <a:r>
              <a:rPr lang="en-US" sz="800" dirty="0"/>
              <a:t> </a:t>
            </a:r>
            <a:r>
              <a:rPr lang="en-US" sz="800" dirty="0" err="1"/>
              <a:t>kamu</a:t>
            </a:r>
            <a:r>
              <a:rPr lang="en-US" sz="800" dirty="0"/>
              <a:t> </a:t>
            </a:r>
            <a:r>
              <a:rPr lang="en-US" sz="800" dirty="0" err="1"/>
              <a:t>borçluluk</a:t>
            </a:r>
            <a:r>
              <a:rPr lang="en-US" sz="800" dirty="0"/>
              <a:t> </a:t>
            </a:r>
            <a:r>
              <a:rPr lang="en-US" sz="800" dirty="0" err="1"/>
              <a:t>oranları</a:t>
            </a:r>
            <a:r>
              <a:rPr lang="en-US" sz="800" dirty="0"/>
              <a:t> </a:t>
            </a:r>
            <a:r>
              <a:rPr lang="en-US" sz="800" dirty="0" err="1"/>
              <a:t>aşağı</a:t>
            </a:r>
            <a:r>
              <a:rPr lang="en-US" sz="800" dirty="0"/>
              <a:t> </a:t>
            </a:r>
            <a:r>
              <a:rPr lang="en-US" sz="800" dirty="0" err="1"/>
              <a:t>gelmeli</a:t>
            </a:r>
            <a:r>
              <a:rPr lang="en-US" sz="800" dirty="0"/>
              <a:t> ve </a:t>
            </a:r>
            <a:r>
              <a:rPr lang="en-US" sz="800" dirty="0" err="1"/>
              <a:t>sermaye</a:t>
            </a:r>
            <a:r>
              <a:rPr lang="en-US" sz="800" dirty="0"/>
              <a:t> </a:t>
            </a:r>
            <a:r>
              <a:rPr lang="en-US" sz="800" dirty="0" err="1"/>
              <a:t>piyasaları</a:t>
            </a:r>
            <a:r>
              <a:rPr lang="en-US" sz="800" dirty="0"/>
              <a:t> </a:t>
            </a:r>
            <a:r>
              <a:rPr lang="en-US" sz="800" dirty="0" err="1"/>
              <a:t>birliği</a:t>
            </a:r>
            <a:r>
              <a:rPr lang="en-US" sz="800" dirty="0"/>
              <a:t> </a:t>
            </a:r>
            <a:r>
              <a:rPr lang="en-US" sz="800" dirty="0" err="1"/>
              <a:t>hayata</a:t>
            </a:r>
            <a:r>
              <a:rPr lang="en-US" sz="800" dirty="0"/>
              <a:t> </a:t>
            </a:r>
            <a:r>
              <a:rPr lang="en-US" sz="800" dirty="0" err="1"/>
              <a:t>geçmeli</a:t>
            </a:r>
            <a:r>
              <a:rPr lang="en-US" sz="800" dirty="0" smtClean="0"/>
              <a:t>.</a:t>
            </a:r>
          </a:p>
          <a:p>
            <a:pPr algn="just" fontAlgn="base"/>
            <a:endParaRPr lang="en-US" sz="800" dirty="0" smtClean="0"/>
          </a:p>
          <a:p>
            <a:pPr algn="just" fontAlgn="base"/>
            <a:r>
              <a:rPr lang="en-US" sz="800" dirty="0" err="1" smtClean="0"/>
              <a:t>Enflasyon</a:t>
            </a:r>
            <a:r>
              <a:rPr lang="en-US" sz="800" dirty="0" smtClean="0"/>
              <a:t> </a:t>
            </a:r>
            <a:r>
              <a:rPr lang="en-US" sz="800" dirty="0" err="1" smtClean="0"/>
              <a:t>yılın</a:t>
            </a:r>
            <a:r>
              <a:rPr lang="en-US" sz="800" dirty="0" smtClean="0"/>
              <a:t> </a:t>
            </a:r>
            <a:r>
              <a:rPr lang="en-US" sz="800" dirty="0" err="1" smtClean="0"/>
              <a:t>geri</a:t>
            </a:r>
            <a:r>
              <a:rPr lang="en-US" sz="800" dirty="0" smtClean="0"/>
              <a:t> </a:t>
            </a:r>
            <a:r>
              <a:rPr lang="en-US" sz="800" dirty="0" err="1" smtClean="0"/>
              <a:t>kalanında</a:t>
            </a:r>
            <a:r>
              <a:rPr lang="en-US" sz="800" dirty="0" smtClean="0"/>
              <a:t> </a:t>
            </a:r>
            <a:r>
              <a:rPr lang="en-US" sz="800" dirty="0" err="1" smtClean="0"/>
              <a:t>aşağı</a:t>
            </a:r>
            <a:r>
              <a:rPr lang="en-US" sz="800" dirty="0" smtClean="0"/>
              <a:t> </a:t>
            </a:r>
            <a:r>
              <a:rPr lang="en-US" sz="800" dirty="0" err="1" smtClean="0"/>
              <a:t>gelecek</a:t>
            </a:r>
            <a:r>
              <a:rPr lang="en-US" sz="800" dirty="0" smtClean="0"/>
              <a:t>. </a:t>
            </a:r>
            <a:r>
              <a:rPr lang="en-US" sz="800" dirty="0" err="1" smtClean="0"/>
              <a:t>Beklentilerin</a:t>
            </a:r>
            <a:r>
              <a:rPr lang="en-US" sz="800" dirty="0" smtClean="0"/>
              <a:t> </a:t>
            </a:r>
            <a:r>
              <a:rPr lang="en-US" sz="800" dirty="0" err="1" smtClean="0"/>
              <a:t>üzerinde</a:t>
            </a:r>
            <a:r>
              <a:rPr lang="en-US" sz="800" dirty="0" smtClean="0"/>
              <a:t> </a:t>
            </a:r>
            <a:r>
              <a:rPr lang="en-US" sz="800" dirty="0" err="1" smtClean="0"/>
              <a:t>yapılan</a:t>
            </a:r>
            <a:r>
              <a:rPr lang="en-US" sz="800" dirty="0" smtClean="0"/>
              <a:t> </a:t>
            </a:r>
            <a:r>
              <a:rPr lang="en-US" sz="800" dirty="0" err="1" smtClean="0"/>
              <a:t>harcamalarla</a:t>
            </a:r>
            <a:r>
              <a:rPr lang="en-US" sz="800" dirty="0" smtClean="0"/>
              <a:t> </a:t>
            </a:r>
            <a:r>
              <a:rPr lang="en-US" sz="800" dirty="0" err="1" smtClean="0"/>
              <a:t>büyüme</a:t>
            </a:r>
            <a:r>
              <a:rPr lang="en-US" sz="800" dirty="0" smtClean="0"/>
              <a:t> </a:t>
            </a:r>
            <a:r>
              <a:rPr lang="en-US" sz="800" dirty="0" err="1" smtClean="0"/>
              <a:t>yüksek</a:t>
            </a:r>
            <a:r>
              <a:rPr lang="en-US" sz="800" dirty="0" smtClean="0"/>
              <a:t> </a:t>
            </a:r>
            <a:r>
              <a:rPr lang="en-US" sz="800" dirty="0" err="1" smtClean="0"/>
              <a:t>olabilir</a:t>
            </a:r>
            <a:r>
              <a:rPr lang="en-US" sz="800" dirty="0" smtClean="0"/>
              <a:t>. </a:t>
            </a:r>
            <a:r>
              <a:rPr lang="en-US" sz="800" dirty="0" err="1" smtClean="0"/>
              <a:t>Jeopolitik</a:t>
            </a:r>
            <a:r>
              <a:rPr lang="en-US" sz="800" dirty="0" smtClean="0"/>
              <a:t> </a:t>
            </a:r>
            <a:r>
              <a:rPr lang="en-US" sz="800" dirty="0" err="1" smtClean="0"/>
              <a:t>gerilimler</a:t>
            </a:r>
            <a:r>
              <a:rPr lang="en-US" sz="800" dirty="0" smtClean="0"/>
              <a:t> </a:t>
            </a:r>
            <a:r>
              <a:rPr lang="en-US" sz="800" dirty="0" err="1" smtClean="0"/>
              <a:t>enflasyon</a:t>
            </a:r>
            <a:r>
              <a:rPr lang="en-US" sz="800" dirty="0" smtClean="0"/>
              <a:t> için </a:t>
            </a:r>
            <a:r>
              <a:rPr lang="en-US" sz="800" dirty="0" err="1" smtClean="0"/>
              <a:t>yukarı</a:t>
            </a:r>
            <a:r>
              <a:rPr lang="en-US" sz="800" dirty="0" smtClean="0"/>
              <a:t> </a:t>
            </a:r>
            <a:r>
              <a:rPr lang="en-US" sz="800" dirty="0" err="1" smtClean="0"/>
              <a:t>yönlü</a:t>
            </a:r>
            <a:r>
              <a:rPr lang="en-US" sz="800" dirty="0" smtClean="0"/>
              <a:t> risk </a:t>
            </a:r>
            <a:r>
              <a:rPr lang="en-US" sz="800" dirty="0" err="1" smtClean="0"/>
              <a:t>taşıyor</a:t>
            </a:r>
            <a:r>
              <a:rPr lang="en-US" sz="800" dirty="0" smtClean="0"/>
              <a:t>. </a:t>
            </a:r>
            <a:r>
              <a:rPr lang="en-US" sz="800" dirty="0" err="1" smtClean="0"/>
              <a:t>Kredi</a:t>
            </a:r>
            <a:r>
              <a:rPr lang="en-US" sz="800" dirty="0" smtClean="0"/>
              <a:t> </a:t>
            </a:r>
            <a:r>
              <a:rPr lang="en-US" sz="800" dirty="0" err="1" smtClean="0"/>
              <a:t>dinamikleri</a:t>
            </a:r>
            <a:r>
              <a:rPr lang="en-US" sz="800" dirty="0" smtClean="0"/>
              <a:t> </a:t>
            </a:r>
            <a:r>
              <a:rPr lang="en-US" sz="800" dirty="0" err="1" smtClean="0"/>
              <a:t>bir</a:t>
            </a:r>
            <a:r>
              <a:rPr lang="en-US" sz="800" dirty="0" smtClean="0"/>
              <a:t> miktar </a:t>
            </a:r>
            <a:r>
              <a:rPr lang="en-US" sz="800" dirty="0" err="1" smtClean="0"/>
              <a:t>iyileşse</a:t>
            </a:r>
            <a:r>
              <a:rPr lang="en-US" sz="800" dirty="0" smtClean="0"/>
              <a:t> de </a:t>
            </a:r>
            <a:r>
              <a:rPr lang="en-US" sz="800" dirty="0" err="1" smtClean="0"/>
              <a:t>zayıf</a:t>
            </a:r>
            <a:r>
              <a:rPr lang="en-US" sz="800" dirty="0" smtClean="0"/>
              <a:t> </a:t>
            </a:r>
            <a:r>
              <a:rPr lang="en-US" sz="800" dirty="0" err="1" smtClean="0"/>
              <a:t>kalmaya</a:t>
            </a:r>
            <a:r>
              <a:rPr lang="en-US" sz="800" dirty="0" smtClean="0"/>
              <a:t> </a:t>
            </a:r>
            <a:r>
              <a:rPr lang="en-US" sz="800" dirty="0" err="1" smtClean="0"/>
              <a:t>devam</a:t>
            </a:r>
            <a:r>
              <a:rPr lang="en-US" sz="800" dirty="0" smtClean="0"/>
              <a:t> </a:t>
            </a:r>
            <a:r>
              <a:rPr lang="en-US" sz="800" dirty="0" err="1" smtClean="0"/>
              <a:t>ediyor</a:t>
            </a:r>
            <a:r>
              <a:rPr lang="en-US" sz="800" dirty="0" smtClean="0"/>
              <a:t>. </a:t>
            </a:r>
            <a:r>
              <a:rPr lang="en-US" sz="800" dirty="0" err="1" smtClean="0"/>
              <a:t>Faiz</a:t>
            </a:r>
            <a:r>
              <a:rPr lang="en-US" sz="800" dirty="0" smtClean="0"/>
              <a:t> </a:t>
            </a:r>
            <a:r>
              <a:rPr lang="en-US" sz="800" dirty="0" err="1" smtClean="0"/>
              <a:t>indirim</a:t>
            </a:r>
            <a:r>
              <a:rPr lang="en-US" sz="800" dirty="0" smtClean="0"/>
              <a:t> </a:t>
            </a:r>
            <a:r>
              <a:rPr lang="en-US" sz="800" dirty="0" err="1" smtClean="0"/>
              <a:t>tartışmaları</a:t>
            </a:r>
            <a:r>
              <a:rPr lang="en-US" sz="800" dirty="0" smtClean="0"/>
              <a:t> için </a:t>
            </a:r>
            <a:r>
              <a:rPr lang="en-US" sz="800" dirty="0" err="1" smtClean="0"/>
              <a:t>erken</a:t>
            </a:r>
            <a:r>
              <a:rPr lang="en-US" sz="800" dirty="0" smtClean="0"/>
              <a:t>. </a:t>
            </a:r>
            <a:r>
              <a:rPr lang="en-US" sz="800" dirty="0" err="1" smtClean="0"/>
              <a:t>Faiz</a:t>
            </a:r>
            <a:r>
              <a:rPr lang="en-US" sz="800" dirty="0" smtClean="0"/>
              <a:t> </a:t>
            </a:r>
            <a:r>
              <a:rPr lang="en-US" sz="800" dirty="0" err="1" smtClean="0"/>
              <a:t>indirim</a:t>
            </a:r>
            <a:r>
              <a:rPr lang="en-US" sz="800" dirty="0" smtClean="0"/>
              <a:t> </a:t>
            </a:r>
            <a:r>
              <a:rPr lang="en-US" sz="800" dirty="0" err="1" smtClean="0"/>
              <a:t>zamanı</a:t>
            </a:r>
            <a:r>
              <a:rPr lang="en-US" sz="800" dirty="0" smtClean="0"/>
              <a:t> için </a:t>
            </a:r>
            <a:r>
              <a:rPr lang="en-US" sz="800" dirty="0" err="1" smtClean="0"/>
              <a:t>söylediklerimin</a:t>
            </a:r>
            <a:r>
              <a:rPr lang="en-US" sz="800" dirty="0" smtClean="0"/>
              <a:t> </a:t>
            </a:r>
            <a:r>
              <a:rPr lang="en-US" sz="800" dirty="0" err="1" smtClean="0"/>
              <a:t>arkasındayım</a:t>
            </a:r>
            <a:r>
              <a:rPr lang="en-US" sz="800" dirty="0" smtClean="0"/>
              <a:t>. </a:t>
            </a:r>
            <a:r>
              <a:rPr lang="en-US" sz="800" dirty="0" err="1" smtClean="0"/>
              <a:t>Ücretlerdeki</a:t>
            </a:r>
            <a:r>
              <a:rPr lang="en-US" sz="800" dirty="0" smtClean="0"/>
              <a:t> </a:t>
            </a:r>
            <a:r>
              <a:rPr lang="en-US" sz="800" dirty="0" err="1" smtClean="0"/>
              <a:t>artış</a:t>
            </a:r>
            <a:r>
              <a:rPr lang="en-US" sz="800" dirty="0" smtClean="0"/>
              <a:t> </a:t>
            </a:r>
            <a:r>
              <a:rPr lang="en-US" sz="800" dirty="0" err="1" smtClean="0"/>
              <a:t>bir</a:t>
            </a:r>
            <a:r>
              <a:rPr lang="en-US" sz="800" dirty="0" smtClean="0"/>
              <a:t> </a:t>
            </a:r>
            <a:r>
              <a:rPr lang="en-US" sz="800" dirty="0" err="1" smtClean="0"/>
              <a:t>noktada</a:t>
            </a:r>
            <a:r>
              <a:rPr lang="en-US" sz="800" dirty="0" smtClean="0"/>
              <a:t> </a:t>
            </a:r>
            <a:r>
              <a:rPr lang="en-US" sz="800" dirty="0" err="1" smtClean="0"/>
              <a:t>karlılıklarda</a:t>
            </a:r>
            <a:r>
              <a:rPr lang="en-US" sz="800" dirty="0" smtClean="0"/>
              <a:t> </a:t>
            </a:r>
            <a:r>
              <a:rPr lang="en-US" sz="800" dirty="0" err="1" smtClean="0"/>
              <a:t>aşağı</a:t>
            </a:r>
            <a:r>
              <a:rPr lang="en-US" sz="800" dirty="0" smtClean="0"/>
              <a:t> </a:t>
            </a:r>
            <a:r>
              <a:rPr lang="en-US" sz="800" dirty="0" err="1" smtClean="0"/>
              <a:t>yönlü</a:t>
            </a:r>
            <a:r>
              <a:rPr lang="en-US" sz="800" dirty="0" smtClean="0"/>
              <a:t> </a:t>
            </a:r>
            <a:r>
              <a:rPr lang="en-US" sz="800" dirty="0" err="1" smtClean="0"/>
              <a:t>hareket</a:t>
            </a:r>
            <a:r>
              <a:rPr lang="en-US" sz="800" dirty="0" smtClean="0"/>
              <a:t> </a:t>
            </a:r>
            <a:r>
              <a:rPr lang="en-US" sz="800" dirty="0" err="1" smtClean="0"/>
              <a:t>getirebilir</a:t>
            </a:r>
            <a:r>
              <a:rPr lang="en-US" sz="800" dirty="0" smtClean="0"/>
              <a:t>. </a:t>
            </a:r>
            <a:r>
              <a:rPr lang="en-US" sz="800" dirty="0" err="1" smtClean="0"/>
              <a:t>Dezenflasyon</a:t>
            </a:r>
            <a:r>
              <a:rPr lang="en-US" sz="800" dirty="0" smtClean="0"/>
              <a:t> </a:t>
            </a:r>
            <a:r>
              <a:rPr lang="en-US" sz="800" dirty="0" err="1" smtClean="0"/>
              <a:t>sürecinde</a:t>
            </a:r>
            <a:r>
              <a:rPr lang="en-US" sz="800" dirty="0" smtClean="0"/>
              <a:t> daha </a:t>
            </a:r>
            <a:r>
              <a:rPr lang="en-US" sz="800" dirty="0" err="1" smtClean="0"/>
              <a:t>fazla</a:t>
            </a:r>
            <a:r>
              <a:rPr lang="en-US" sz="800" dirty="0" smtClean="0"/>
              <a:t> yol </a:t>
            </a:r>
            <a:r>
              <a:rPr lang="en-US" sz="800" dirty="0" err="1" smtClean="0"/>
              <a:t>almamız</a:t>
            </a:r>
            <a:r>
              <a:rPr lang="en-US" sz="800" dirty="0" smtClean="0"/>
              <a:t> </a:t>
            </a:r>
            <a:r>
              <a:rPr lang="en-US" sz="800" dirty="0" err="1" smtClean="0"/>
              <a:t>gerekiyor</a:t>
            </a:r>
            <a:r>
              <a:rPr lang="en-US" sz="800" dirty="0" smtClean="0"/>
              <a:t>.”</a:t>
            </a:r>
            <a:endParaRPr lang="en-US" sz="800" dirty="0"/>
          </a:p>
        </p:txBody>
      </p:sp>
      <p:sp>
        <p:nvSpPr>
          <p:cNvPr id="8" name="TextBox 7"/>
          <p:cNvSpPr txBox="1"/>
          <p:nvPr/>
        </p:nvSpPr>
        <p:spPr>
          <a:xfrm>
            <a:off x="2459451" y="1130184"/>
            <a:ext cx="2588767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 algn="just" fontAlgn="base">
              <a:buFont typeface="Arial" panose="020B0604020202020204" pitchFamily="34" charset="0"/>
              <a:buChar char="•"/>
            </a:pPr>
            <a:r>
              <a:rPr lang="fi-FI" sz="800" b="1" dirty="0"/>
              <a:t> İmalat Satın Alma Müdürleri Endeksi</a:t>
            </a:r>
          </a:p>
          <a:p>
            <a:pPr marL="285750" indent="-285750" algn="just">
              <a:buFont typeface="Arial" panose="020B0604020202020204" pitchFamily="34" charset="0"/>
              <a:buChar char="•"/>
            </a:pPr>
            <a:endParaRPr lang="en-US" sz="900" b="1" dirty="0"/>
          </a:p>
          <a:p>
            <a:pPr algn="just" fontAlgn="base"/>
            <a:r>
              <a:rPr lang="en-US" sz="900" dirty="0"/>
              <a:t>S&amp;P Global </a:t>
            </a:r>
            <a:r>
              <a:rPr lang="en-US" sz="900" dirty="0" err="1"/>
              <a:t>tarafından</a:t>
            </a:r>
            <a:r>
              <a:rPr lang="en-US" sz="900" dirty="0"/>
              <a:t> </a:t>
            </a:r>
            <a:r>
              <a:rPr lang="en-US" sz="900" dirty="0" err="1"/>
              <a:t>hazırlanan</a:t>
            </a:r>
            <a:r>
              <a:rPr lang="en-US" sz="900" dirty="0"/>
              <a:t> HCOB (Hamburg </a:t>
            </a:r>
            <a:r>
              <a:rPr lang="en-US" sz="900" dirty="0" err="1"/>
              <a:t>Ticaret</a:t>
            </a:r>
            <a:r>
              <a:rPr lang="en-US" sz="900" dirty="0"/>
              <a:t> </a:t>
            </a:r>
            <a:r>
              <a:rPr lang="en-US" sz="900" dirty="0" err="1"/>
              <a:t>Bankası</a:t>
            </a:r>
            <a:r>
              <a:rPr lang="en-US" sz="900" dirty="0"/>
              <a:t>) </a:t>
            </a:r>
            <a:r>
              <a:rPr lang="en-US" sz="900" dirty="0" err="1"/>
              <a:t>Ocak</a:t>
            </a:r>
            <a:r>
              <a:rPr lang="en-US" sz="900" dirty="0"/>
              <a:t> </a:t>
            </a:r>
            <a:r>
              <a:rPr lang="en-US" sz="900" dirty="0" err="1"/>
              <a:t>ayı</a:t>
            </a:r>
            <a:r>
              <a:rPr lang="en-US" sz="900" dirty="0"/>
              <a:t> </a:t>
            </a:r>
            <a:r>
              <a:rPr lang="en-US" sz="900" dirty="0" err="1"/>
              <a:t>öncü</a:t>
            </a:r>
            <a:r>
              <a:rPr lang="en-US" sz="900" dirty="0"/>
              <a:t> PMI </a:t>
            </a:r>
            <a:r>
              <a:rPr lang="en-US" sz="900" dirty="0" err="1"/>
              <a:t>verileri</a:t>
            </a:r>
            <a:r>
              <a:rPr lang="en-US" sz="900" dirty="0"/>
              <a:t> </a:t>
            </a:r>
            <a:r>
              <a:rPr lang="en-US" sz="900" dirty="0" err="1"/>
              <a:t>açıklandı</a:t>
            </a:r>
            <a:r>
              <a:rPr lang="en-US" sz="900" dirty="0"/>
              <a:t>. Buna göre, </a:t>
            </a:r>
            <a:r>
              <a:rPr lang="en-US" sz="900" dirty="0" err="1"/>
              <a:t>ülkede</a:t>
            </a:r>
            <a:r>
              <a:rPr lang="en-US" sz="900" dirty="0"/>
              <a:t> </a:t>
            </a:r>
            <a:r>
              <a:rPr lang="en-US" sz="900" dirty="0" err="1"/>
              <a:t>Aralık</a:t>
            </a:r>
            <a:r>
              <a:rPr lang="en-US" sz="900" dirty="0"/>
              <a:t> 2023’te 47,4 </a:t>
            </a:r>
            <a:r>
              <a:rPr lang="en-US" sz="900" dirty="0" err="1"/>
              <a:t>puan</a:t>
            </a:r>
            <a:r>
              <a:rPr lang="en-US" sz="900" dirty="0"/>
              <a:t> </a:t>
            </a:r>
            <a:r>
              <a:rPr lang="en-US" sz="900" dirty="0" err="1"/>
              <a:t>olan</a:t>
            </a:r>
            <a:r>
              <a:rPr lang="en-US" sz="900" dirty="0"/>
              <a:t> </a:t>
            </a:r>
            <a:r>
              <a:rPr lang="en-US" sz="900" dirty="0" err="1"/>
              <a:t>bileşik</a:t>
            </a:r>
            <a:r>
              <a:rPr lang="en-US" sz="900" dirty="0"/>
              <a:t> PMI, </a:t>
            </a:r>
            <a:r>
              <a:rPr lang="en-US" sz="900" dirty="0" err="1"/>
              <a:t>Ocak'ta</a:t>
            </a:r>
            <a:r>
              <a:rPr lang="en-US" sz="900" dirty="0"/>
              <a:t> 47,1 </a:t>
            </a:r>
            <a:r>
              <a:rPr lang="en-US" sz="900" dirty="0" err="1"/>
              <a:t>puana</a:t>
            </a:r>
            <a:r>
              <a:rPr lang="en-US" sz="900" dirty="0"/>
              <a:t> </a:t>
            </a:r>
            <a:r>
              <a:rPr lang="en-US" sz="900" dirty="0" err="1"/>
              <a:t>geriledi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/>
              <a:t>Art </a:t>
            </a:r>
            <a:r>
              <a:rPr lang="en-US" sz="900" dirty="0" err="1"/>
              <a:t>arda</a:t>
            </a:r>
            <a:r>
              <a:rPr lang="en-US" sz="900" dirty="0"/>
              <a:t> </a:t>
            </a:r>
            <a:r>
              <a:rPr lang="en-US" sz="900" dirty="0" err="1"/>
              <a:t>yedi</a:t>
            </a:r>
            <a:r>
              <a:rPr lang="en-US" sz="900" dirty="0"/>
              <a:t> </a:t>
            </a:r>
            <a:r>
              <a:rPr lang="en-US" sz="900" dirty="0" err="1"/>
              <a:t>aydır</a:t>
            </a:r>
            <a:r>
              <a:rPr lang="en-US" sz="900" dirty="0"/>
              <a:t> </a:t>
            </a:r>
            <a:r>
              <a:rPr lang="en-US" sz="900" dirty="0" err="1"/>
              <a:t>faaliyetlerde</a:t>
            </a:r>
            <a:r>
              <a:rPr lang="en-US" sz="900" dirty="0"/>
              <a:t> </a:t>
            </a:r>
            <a:r>
              <a:rPr lang="en-US" sz="900" dirty="0" err="1"/>
              <a:t>büyümeyi</a:t>
            </a:r>
            <a:r>
              <a:rPr lang="en-US" sz="900" dirty="0"/>
              <a:t> </a:t>
            </a:r>
            <a:r>
              <a:rPr lang="en-US" sz="900" dirty="0" err="1"/>
              <a:t>gösteren</a:t>
            </a:r>
            <a:r>
              <a:rPr lang="en-US" sz="900" dirty="0"/>
              <a:t> 50 </a:t>
            </a:r>
            <a:r>
              <a:rPr lang="en-US" sz="900" dirty="0" err="1"/>
              <a:t>puan</a:t>
            </a:r>
            <a:r>
              <a:rPr lang="en-US" sz="900" dirty="0"/>
              <a:t> </a:t>
            </a:r>
            <a:r>
              <a:rPr lang="en-US" sz="900" dirty="0" err="1"/>
              <a:t>seviyesinin</a:t>
            </a:r>
            <a:r>
              <a:rPr lang="en-US" sz="900" dirty="0"/>
              <a:t> </a:t>
            </a:r>
            <a:r>
              <a:rPr lang="en-US" sz="900" dirty="0" err="1"/>
              <a:t>altında</a:t>
            </a:r>
            <a:r>
              <a:rPr lang="en-US" sz="900" dirty="0"/>
              <a:t> </a:t>
            </a:r>
            <a:r>
              <a:rPr lang="en-US" sz="900" dirty="0" err="1"/>
              <a:t>bulunan</a:t>
            </a:r>
            <a:r>
              <a:rPr lang="en-US" sz="900" dirty="0"/>
              <a:t> </a:t>
            </a:r>
            <a:r>
              <a:rPr lang="en-US" sz="900" dirty="0" err="1"/>
              <a:t>bileşik</a:t>
            </a:r>
            <a:r>
              <a:rPr lang="en-US" sz="900" dirty="0"/>
              <a:t> </a:t>
            </a:r>
            <a:r>
              <a:rPr lang="en-US" sz="900" dirty="0" err="1"/>
              <a:t>PMI’ya</a:t>
            </a:r>
            <a:r>
              <a:rPr lang="en-US" sz="900" dirty="0"/>
              <a:t> </a:t>
            </a:r>
            <a:r>
              <a:rPr lang="en-US" sz="900" dirty="0" err="1"/>
              <a:t>ilişkin</a:t>
            </a:r>
            <a:r>
              <a:rPr lang="en-US" sz="900" dirty="0"/>
              <a:t> </a:t>
            </a:r>
            <a:r>
              <a:rPr lang="en-US" sz="900" dirty="0" err="1"/>
              <a:t>piyasa</a:t>
            </a:r>
            <a:r>
              <a:rPr lang="en-US" sz="900" dirty="0"/>
              <a:t> </a:t>
            </a:r>
            <a:r>
              <a:rPr lang="en-US" sz="900" dirty="0" err="1"/>
              <a:t>beklentisi</a:t>
            </a:r>
            <a:r>
              <a:rPr lang="en-US" sz="900" dirty="0"/>
              <a:t> 47,8 </a:t>
            </a:r>
            <a:r>
              <a:rPr lang="en-US" sz="900" dirty="0" err="1"/>
              <a:t>puana</a:t>
            </a:r>
            <a:r>
              <a:rPr lang="en-US" sz="900" dirty="0"/>
              <a:t> </a:t>
            </a:r>
            <a:r>
              <a:rPr lang="en-US" sz="900" dirty="0" err="1"/>
              <a:t>yükselmesi</a:t>
            </a:r>
            <a:r>
              <a:rPr lang="en-US" sz="900" dirty="0"/>
              <a:t> </a:t>
            </a:r>
            <a:r>
              <a:rPr lang="en-US" sz="900" dirty="0" err="1"/>
              <a:t>yönündeydi</a:t>
            </a:r>
            <a:r>
              <a:rPr lang="en-US" sz="900" dirty="0"/>
              <a:t>.</a:t>
            </a:r>
          </a:p>
          <a:p>
            <a:pPr algn="just" fontAlgn="base"/>
            <a:r>
              <a:rPr lang="en-US" sz="900" dirty="0" err="1"/>
              <a:t>Ülkede</a:t>
            </a:r>
            <a:r>
              <a:rPr lang="en-US" sz="900" dirty="0"/>
              <a:t> </a:t>
            </a:r>
            <a:r>
              <a:rPr lang="en-US" sz="900" dirty="0" err="1"/>
              <a:t>hizmet</a:t>
            </a:r>
            <a:r>
              <a:rPr lang="en-US" sz="900" dirty="0"/>
              <a:t> </a:t>
            </a:r>
            <a:r>
              <a:rPr lang="en-US" sz="900" dirty="0" err="1"/>
              <a:t>sektörü</a:t>
            </a:r>
            <a:r>
              <a:rPr lang="en-US" sz="900" dirty="0"/>
              <a:t> PMI da </a:t>
            </a:r>
            <a:r>
              <a:rPr lang="en-US" sz="900" dirty="0" err="1"/>
              <a:t>Ocak'ta</a:t>
            </a:r>
            <a:r>
              <a:rPr lang="en-US" sz="900" dirty="0"/>
              <a:t> 49,3’ten 47,6’ya </a:t>
            </a:r>
            <a:r>
              <a:rPr lang="en-US" sz="900" dirty="0" err="1"/>
              <a:t>gerileyerek</a:t>
            </a:r>
            <a:r>
              <a:rPr lang="en-US" sz="900" dirty="0"/>
              <a:t> son </a:t>
            </a:r>
            <a:r>
              <a:rPr lang="en-US" sz="900" dirty="0" err="1"/>
              <a:t>beş</a:t>
            </a:r>
            <a:r>
              <a:rPr lang="en-US" sz="900" dirty="0"/>
              <a:t> </a:t>
            </a:r>
            <a:r>
              <a:rPr lang="en-US" sz="900" dirty="0" err="1"/>
              <a:t>ayın</a:t>
            </a:r>
            <a:r>
              <a:rPr lang="en-US" sz="900" dirty="0"/>
              <a:t> </a:t>
            </a:r>
            <a:r>
              <a:rPr lang="en-US" sz="900" dirty="0" err="1"/>
              <a:t>en</a:t>
            </a:r>
            <a:r>
              <a:rPr lang="en-US" sz="900" dirty="0"/>
              <a:t> </a:t>
            </a:r>
            <a:r>
              <a:rPr lang="en-US" sz="900" dirty="0" err="1"/>
              <a:t>düşük</a:t>
            </a:r>
            <a:r>
              <a:rPr lang="en-US" sz="900" dirty="0"/>
              <a:t> </a:t>
            </a:r>
            <a:r>
              <a:rPr lang="en-US" sz="900" dirty="0" err="1"/>
              <a:t>seviyesine</a:t>
            </a:r>
            <a:r>
              <a:rPr lang="en-US" sz="900" dirty="0"/>
              <a:t> </a:t>
            </a:r>
            <a:r>
              <a:rPr lang="en-US" sz="900" dirty="0" err="1"/>
              <a:t>indi</a:t>
            </a:r>
            <a:r>
              <a:rPr lang="en-US" sz="900" dirty="0"/>
              <a:t>.</a:t>
            </a:r>
          </a:p>
          <a:p>
            <a:pPr algn="just" fontAlgn="base"/>
            <a:endParaRPr lang="en-US" sz="900" dirty="0"/>
          </a:p>
          <a:p>
            <a:pPr algn="just" fontAlgn="base"/>
            <a:r>
              <a:rPr lang="en-US" sz="900" dirty="0" err="1"/>
              <a:t>İmalat</a:t>
            </a:r>
            <a:r>
              <a:rPr lang="en-US" sz="900" dirty="0"/>
              <a:t> </a:t>
            </a:r>
            <a:r>
              <a:rPr lang="en-US" sz="900" dirty="0" err="1"/>
              <a:t>sanayisi</a:t>
            </a:r>
            <a:r>
              <a:rPr lang="en-US" sz="900" dirty="0"/>
              <a:t> PMI </a:t>
            </a:r>
            <a:r>
              <a:rPr lang="en-US" sz="900" dirty="0" err="1"/>
              <a:t>ise</a:t>
            </a:r>
            <a:r>
              <a:rPr lang="en-US" sz="900" dirty="0"/>
              <a:t> </a:t>
            </a:r>
            <a:r>
              <a:rPr lang="en-US" sz="900" dirty="0" err="1"/>
              <a:t>söz</a:t>
            </a:r>
            <a:r>
              <a:rPr lang="en-US" sz="900" dirty="0"/>
              <a:t> </a:t>
            </a:r>
            <a:r>
              <a:rPr lang="en-US" sz="900" dirty="0" err="1"/>
              <a:t>konusu</a:t>
            </a:r>
            <a:r>
              <a:rPr lang="en-US" sz="900" dirty="0"/>
              <a:t> </a:t>
            </a:r>
            <a:r>
              <a:rPr lang="en-US" sz="900" dirty="0" err="1"/>
              <a:t>ayda</a:t>
            </a:r>
            <a:r>
              <a:rPr lang="en-US" sz="900" dirty="0"/>
              <a:t> 43,3’ten 45,4 </a:t>
            </a:r>
            <a:r>
              <a:rPr lang="en-US" sz="900" dirty="0" err="1"/>
              <a:t>puana</a:t>
            </a:r>
            <a:r>
              <a:rPr lang="en-US" sz="900" dirty="0"/>
              <a:t> </a:t>
            </a:r>
            <a:r>
              <a:rPr lang="en-US" sz="900" dirty="0" err="1"/>
              <a:t>yükselmesine</a:t>
            </a:r>
            <a:r>
              <a:rPr lang="en-US" sz="900" dirty="0"/>
              <a:t> </a:t>
            </a:r>
            <a:r>
              <a:rPr lang="en-US" sz="900" dirty="0" err="1"/>
              <a:t>rağmen</a:t>
            </a:r>
            <a:r>
              <a:rPr lang="en-US" sz="900" dirty="0"/>
              <a:t> </a:t>
            </a:r>
            <a:r>
              <a:rPr lang="en-US" sz="900" dirty="0" err="1"/>
              <a:t>halen</a:t>
            </a:r>
            <a:r>
              <a:rPr lang="en-US" sz="900" dirty="0"/>
              <a:t> </a:t>
            </a:r>
            <a:r>
              <a:rPr lang="en-US" sz="900" dirty="0" err="1"/>
              <a:t>daralma</a:t>
            </a:r>
            <a:r>
              <a:rPr lang="en-US" sz="900" dirty="0"/>
              <a:t> </a:t>
            </a:r>
            <a:r>
              <a:rPr lang="en-US" sz="900" dirty="0" err="1"/>
              <a:t>bölgesinde</a:t>
            </a:r>
            <a:r>
              <a:rPr lang="en-US" sz="900" dirty="0"/>
              <a:t> </a:t>
            </a:r>
            <a:r>
              <a:rPr lang="en-US" sz="900" dirty="0" err="1"/>
              <a:t>yer</a:t>
            </a:r>
            <a:r>
              <a:rPr lang="en-US" sz="900" dirty="0"/>
              <a:t> </a:t>
            </a:r>
            <a:r>
              <a:rPr lang="en-US" sz="900" dirty="0" err="1"/>
              <a:t>aldı</a:t>
            </a:r>
            <a:r>
              <a:rPr lang="en-US" sz="9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190601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211573</TotalTime>
  <Words>787</Words>
  <Application>Microsoft Office PowerPoint</Application>
  <PresentationFormat>Custom</PresentationFormat>
  <Paragraphs>99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Ziyaret Programı</dc:title>
  <dc:creator>Nagihan Kargın</dc:creator>
  <cp:lastModifiedBy>Nagihan Kargın</cp:lastModifiedBy>
  <cp:revision>3808</cp:revision>
  <cp:lastPrinted>2020-06-19T08:48:54Z</cp:lastPrinted>
  <dcterms:created xsi:type="dcterms:W3CDTF">2013-11-22T11:55:19Z</dcterms:created>
  <dcterms:modified xsi:type="dcterms:W3CDTF">2024-04-03T06:34:05Z</dcterms:modified>
</cp:coreProperties>
</file>