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96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Ocak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2024-SAYI:1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150388" y="2178613"/>
            <a:ext cx="2494280" cy="3750050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000" b="1" dirty="0"/>
              <a:t/>
            </a:r>
            <a:br>
              <a:rPr lang="en-US" sz="1000" b="1" dirty="0"/>
            </a:br>
            <a:r>
              <a:rPr lang="tr-TR" sz="1000" b="1" dirty="0"/>
              <a:t>KKTC </a:t>
            </a:r>
            <a:r>
              <a:rPr lang="fi-FI" sz="1000" b="1" dirty="0"/>
              <a:t>Tüketici Fiyat Endeksi, </a:t>
            </a:r>
            <a:r>
              <a:rPr lang="fi-FI" sz="1000" b="1" dirty="0" smtClean="0"/>
              <a:t> Aralık 2023</a:t>
            </a:r>
            <a:endParaRPr lang="en-US" sz="1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8346" y="2503277"/>
            <a:ext cx="50526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800" dirty="0" err="1"/>
              <a:t>Tüketici</a:t>
            </a:r>
            <a:r>
              <a:rPr lang="en-US" sz="800" dirty="0"/>
              <a:t> </a:t>
            </a:r>
            <a:r>
              <a:rPr lang="en-US" sz="800" dirty="0" err="1"/>
              <a:t>Fiyatları</a:t>
            </a:r>
            <a:r>
              <a:rPr lang="en-US" sz="800" dirty="0"/>
              <a:t> Genel </a:t>
            </a:r>
            <a:r>
              <a:rPr lang="en-US" sz="800" dirty="0" err="1"/>
              <a:t>Endeksi’nde</a:t>
            </a:r>
            <a:r>
              <a:rPr lang="en-US" sz="800" dirty="0"/>
              <a:t>,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aya</a:t>
            </a:r>
            <a:r>
              <a:rPr lang="en-US" sz="800" dirty="0"/>
              <a:t> göre %5.44,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</a:t>
            </a:r>
            <a:r>
              <a:rPr lang="en-US" sz="800" dirty="0" err="1"/>
              <a:t>Aralık</a:t>
            </a:r>
            <a:r>
              <a:rPr lang="en-US" sz="800" dirty="0"/>
              <a:t> </a:t>
            </a:r>
            <a:r>
              <a:rPr lang="en-US" sz="800" dirty="0" err="1"/>
              <a:t>ayına</a:t>
            </a:r>
            <a:r>
              <a:rPr lang="en-US" sz="800" dirty="0"/>
              <a:t> göre %83.63 ve </a:t>
            </a:r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yılın</a:t>
            </a:r>
            <a:r>
              <a:rPr lang="en-US" sz="800" dirty="0"/>
              <a:t> aynı </a:t>
            </a:r>
            <a:r>
              <a:rPr lang="en-US" sz="800" dirty="0" err="1"/>
              <a:t>ayına</a:t>
            </a:r>
            <a:r>
              <a:rPr lang="en-US" sz="800" dirty="0"/>
              <a:t> göre </a:t>
            </a:r>
            <a:r>
              <a:rPr lang="en-US" sz="800" b="1" dirty="0"/>
              <a:t>%83.63 </a:t>
            </a:r>
            <a:r>
              <a:rPr lang="en-US" sz="800" dirty="0" err="1"/>
              <a:t>değişim</a:t>
            </a:r>
            <a:r>
              <a:rPr lang="en-US" sz="800" dirty="0"/>
              <a:t> </a:t>
            </a:r>
            <a:r>
              <a:rPr lang="en-US" sz="800" dirty="0" err="1"/>
              <a:t>gerçekleşmiştir</a:t>
            </a:r>
            <a:r>
              <a:rPr lang="en-US" sz="800" dirty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 err="1"/>
              <a:t>Bir</a:t>
            </a:r>
            <a:r>
              <a:rPr lang="en-US" sz="800" dirty="0"/>
              <a:t> </a:t>
            </a:r>
            <a:r>
              <a:rPr lang="en-US" sz="800" dirty="0" err="1"/>
              <a:t>önceki</a:t>
            </a:r>
            <a:r>
              <a:rPr lang="en-US" sz="800" dirty="0"/>
              <a:t> </a:t>
            </a:r>
            <a:r>
              <a:rPr lang="en-US" sz="800" dirty="0" err="1"/>
              <a:t>aya</a:t>
            </a:r>
            <a:r>
              <a:rPr lang="en-US" sz="800" dirty="0"/>
              <a:t> göre, </a:t>
            </a:r>
            <a:r>
              <a:rPr lang="en-US" sz="800" dirty="0" err="1"/>
              <a:t>endekste</a:t>
            </a:r>
            <a:r>
              <a:rPr lang="en-US" sz="800" dirty="0"/>
              <a:t> </a:t>
            </a:r>
            <a:r>
              <a:rPr lang="en-US" sz="800" dirty="0" err="1"/>
              <a:t>kapsanan</a:t>
            </a:r>
            <a:r>
              <a:rPr lang="en-US" sz="800" dirty="0"/>
              <a:t> 557 </a:t>
            </a:r>
            <a:r>
              <a:rPr lang="en-US" sz="800" dirty="0" err="1"/>
              <a:t>maddenin</a:t>
            </a:r>
            <a:r>
              <a:rPr lang="en-US" sz="800" dirty="0"/>
              <a:t> </a:t>
            </a:r>
            <a:r>
              <a:rPr lang="en-US" sz="800" dirty="0" err="1"/>
              <a:t>ortalama</a:t>
            </a:r>
            <a:r>
              <a:rPr lang="en-US" sz="800" dirty="0"/>
              <a:t> </a:t>
            </a:r>
            <a:r>
              <a:rPr lang="en-US" sz="800" dirty="0" err="1"/>
              <a:t>fiyatlarında</a:t>
            </a:r>
            <a:r>
              <a:rPr lang="en-US" sz="800" dirty="0"/>
              <a:t> </a:t>
            </a:r>
            <a:r>
              <a:rPr lang="en-US" sz="800" dirty="0" err="1"/>
              <a:t>artış</a:t>
            </a:r>
            <a:r>
              <a:rPr lang="en-US" sz="800" dirty="0"/>
              <a:t>, 33 </a:t>
            </a:r>
            <a:r>
              <a:rPr lang="en-US" sz="800" dirty="0" err="1"/>
              <a:t>maddenin</a:t>
            </a:r>
            <a:r>
              <a:rPr lang="en-US" sz="800" dirty="0"/>
              <a:t> </a:t>
            </a:r>
            <a:r>
              <a:rPr lang="en-US" sz="800" dirty="0" err="1"/>
              <a:t>ortalama</a:t>
            </a:r>
            <a:r>
              <a:rPr lang="en-US" sz="800" dirty="0"/>
              <a:t> </a:t>
            </a:r>
            <a:r>
              <a:rPr lang="en-US" sz="800" dirty="0" err="1"/>
              <a:t>fiyatlarında</a:t>
            </a:r>
            <a:r>
              <a:rPr lang="en-US" sz="800" dirty="0"/>
              <a:t> </a:t>
            </a:r>
            <a:r>
              <a:rPr lang="en-US" sz="800" dirty="0" err="1"/>
              <a:t>ise</a:t>
            </a:r>
            <a:r>
              <a:rPr lang="en-US" sz="800" dirty="0"/>
              <a:t> </a:t>
            </a:r>
            <a:r>
              <a:rPr lang="en-US" sz="800" dirty="0" err="1"/>
              <a:t>düşüş</a:t>
            </a:r>
            <a:r>
              <a:rPr lang="en-US" sz="800" dirty="0"/>
              <a:t> </a:t>
            </a:r>
            <a:r>
              <a:rPr lang="en-US" sz="800" dirty="0" err="1"/>
              <a:t>gerçekleşmiştir</a:t>
            </a:r>
            <a:r>
              <a:rPr lang="en-US" sz="800" dirty="0"/>
              <a:t>.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yüksek</a:t>
            </a:r>
            <a:r>
              <a:rPr lang="en-US" sz="800" dirty="0"/>
              <a:t> fiyat </a:t>
            </a:r>
            <a:r>
              <a:rPr lang="en-US" sz="800" dirty="0" err="1"/>
              <a:t>artışı</a:t>
            </a:r>
            <a:r>
              <a:rPr lang="en-US" sz="800" dirty="0"/>
              <a:t> </a:t>
            </a:r>
            <a:r>
              <a:rPr lang="en-US" sz="800" dirty="0" err="1"/>
              <a:t>gösteren</a:t>
            </a:r>
            <a:r>
              <a:rPr lang="en-US" sz="800" dirty="0"/>
              <a:t> ilk </a:t>
            </a:r>
            <a:r>
              <a:rPr lang="en-US" sz="800" dirty="0" err="1"/>
              <a:t>üç</a:t>
            </a:r>
            <a:r>
              <a:rPr lang="en-US" sz="800" dirty="0"/>
              <a:t> mal; %260.58 </a:t>
            </a:r>
            <a:r>
              <a:rPr lang="en-US" sz="800" dirty="0" err="1"/>
              <a:t>Kabak</a:t>
            </a:r>
            <a:r>
              <a:rPr lang="en-US" sz="800" dirty="0"/>
              <a:t>, %137.98 </a:t>
            </a:r>
            <a:r>
              <a:rPr lang="en-US" sz="800" dirty="0" err="1"/>
              <a:t>Salatalık</a:t>
            </a:r>
            <a:r>
              <a:rPr lang="en-US" sz="800" dirty="0"/>
              <a:t> ve %106.56 </a:t>
            </a:r>
            <a:r>
              <a:rPr lang="en-US" sz="800" dirty="0" err="1"/>
              <a:t>ile</a:t>
            </a:r>
            <a:r>
              <a:rPr lang="en-US" sz="800" dirty="0"/>
              <a:t> </a:t>
            </a:r>
            <a:r>
              <a:rPr lang="en-US" sz="800" dirty="0" err="1"/>
              <a:t>Patlıcan</a:t>
            </a:r>
            <a:r>
              <a:rPr lang="en-US" sz="800" dirty="0"/>
              <a:t> </a:t>
            </a:r>
            <a:r>
              <a:rPr lang="en-US" sz="800" dirty="0" err="1"/>
              <a:t>olmuştur</a:t>
            </a:r>
            <a:r>
              <a:rPr lang="en-US" sz="800" dirty="0"/>
              <a:t>. </a:t>
            </a:r>
            <a:r>
              <a:rPr lang="en-US" sz="800" dirty="0" err="1"/>
              <a:t>En</a:t>
            </a:r>
            <a:r>
              <a:rPr lang="en-US" sz="800" dirty="0"/>
              <a:t> </a:t>
            </a:r>
            <a:r>
              <a:rPr lang="en-US" sz="800" dirty="0" err="1"/>
              <a:t>yüksek</a:t>
            </a:r>
            <a:r>
              <a:rPr lang="en-US" sz="800" dirty="0"/>
              <a:t> fiyat </a:t>
            </a:r>
            <a:r>
              <a:rPr lang="en-US" sz="800" dirty="0" err="1"/>
              <a:t>düşüşü</a:t>
            </a:r>
            <a:r>
              <a:rPr lang="en-US" sz="800" dirty="0"/>
              <a:t> </a:t>
            </a:r>
            <a:r>
              <a:rPr lang="en-US" sz="800" dirty="0" err="1"/>
              <a:t>gösteren</a:t>
            </a:r>
            <a:r>
              <a:rPr lang="en-US" sz="800" dirty="0"/>
              <a:t> ilk </a:t>
            </a:r>
            <a:r>
              <a:rPr lang="en-US" sz="800" dirty="0" err="1"/>
              <a:t>üç</a:t>
            </a:r>
            <a:r>
              <a:rPr lang="en-US" sz="800" dirty="0"/>
              <a:t> mal </a:t>
            </a:r>
            <a:r>
              <a:rPr lang="en-US" sz="800" dirty="0" err="1"/>
              <a:t>ise</a:t>
            </a:r>
            <a:r>
              <a:rPr lang="en-US" sz="800" dirty="0"/>
              <a:t>; %65.35 </a:t>
            </a:r>
            <a:r>
              <a:rPr lang="en-US" sz="800" dirty="0" err="1"/>
              <a:t>Çiçek</a:t>
            </a:r>
            <a:r>
              <a:rPr lang="en-US" sz="800" dirty="0"/>
              <a:t> </a:t>
            </a:r>
            <a:r>
              <a:rPr lang="en-US" sz="800" dirty="0" err="1"/>
              <a:t>Lahanası</a:t>
            </a:r>
            <a:r>
              <a:rPr lang="en-US" sz="800" dirty="0"/>
              <a:t>, %34.14 </a:t>
            </a:r>
            <a:r>
              <a:rPr lang="en-US" sz="800" dirty="0" err="1"/>
              <a:t>Beyaz</a:t>
            </a:r>
            <a:r>
              <a:rPr lang="en-US" sz="800" dirty="0"/>
              <a:t> </a:t>
            </a:r>
            <a:r>
              <a:rPr lang="en-US" sz="800" dirty="0" err="1"/>
              <a:t>Lahana</a:t>
            </a:r>
            <a:r>
              <a:rPr lang="en-US" sz="800" dirty="0"/>
              <a:t> ve %23.15 </a:t>
            </a:r>
            <a:r>
              <a:rPr lang="en-US" sz="800" dirty="0" err="1"/>
              <a:t>ile</a:t>
            </a:r>
            <a:r>
              <a:rPr lang="en-US" sz="800" dirty="0"/>
              <a:t> Limon </a:t>
            </a:r>
            <a:r>
              <a:rPr lang="en-US" sz="800" dirty="0" err="1"/>
              <a:t>olmuştur</a:t>
            </a:r>
            <a:r>
              <a:rPr lang="en-US" sz="800" dirty="0"/>
              <a:t>.</a:t>
            </a:r>
          </a:p>
          <a:p>
            <a:pPr fontAlgn="base"/>
            <a:endParaRPr lang="en-US" sz="800" dirty="0"/>
          </a:p>
          <a:p>
            <a:pPr fontAlgn="base"/>
            <a:endParaRPr lang="en-US" sz="800" dirty="0"/>
          </a:p>
          <a:p>
            <a:pPr fontAlgn="base"/>
            <a:r>
              <a:rPr lang="en-US" sz="800" dirty="0"/>
              <a:t> </a:t>
            </a:r>
          </a:p>
          <a:p>
            <a:endParaRPr lang="en-US" sz="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47" y="3665863"/>
            <a:ext cx="4934297" cy="323048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17809"/>
              </p:ext>
            </p:extLst>
          </p:nvPr>
        </p:nvGraphicFramePr>
        <p:xfrm>
          <a:off x="212059" y="1251453"/>
          <a:ext cx="4958931" cy="946696"/>
        </p:xfrm>
        <a:graphic>
          <a:graphicData uri="http://schemas.openxmlformats.org/drawingml/2006/table">
            <a:tbl>
              <a:tblPr/>
              <a:tblGrid>
                <a:gridCol w="1056952">
                  <a:extLst>
                    <a:ext uri="{9D8B030D-6E8A-4147-A177-3AD203B41FA5}">
                      <a16:colId xmlns:a16="http://schemas.microsoft.com/office/drawing/2014/main" val="1765519440"/>
                    </a:ext>
                  </a:extLst>
                </a:gridCol>
                <a:gridCol w="381456">
                  <a:extLst>
                    <a:ext uri="{9D8B030D-6E8A-4147-A177-3AD203B41FA5}">
                      <a16:colId xmlns:a16="http://schemas.microsoft.com/office/drawing/2014/main" val="2823366272"/>
                    </a:ext>
                  </a:extLst>
                </a:gridCol>
                <a:gridCol w="500661">
                  <a:extLst>
                    <a:ext uri="{9D8B030D-6E8A-4147-A177-3AD203B41FA5}">
                      <a16:colId xmlns:a16="http://schemas.microsoft.com/office/drawing/2014/main" val="2020635867"/>
                    </a:ext>
                  </a:extLst>
                </a:gridCol>
                <a:gridCol w="381456">
                  <a:extLst>
                    <a:ext uri="{9D8B030D-6E8A-4147-A177-3AD203B41FA5}">
                      <a16:colId xmlns:a16="http://schemas.microsoft.com/office/drawing/2014/main" val="3490361824"/>
                    </a:ext>
                  </a:extLst>
                </a:gridCol>
                <a:gridCol w="1446356">
                  <a:extLst>
                    <a:ext uri="{9D8B030D-6E8A-4147-A177-3AD203B41FA5}">
                      <a16:colId xmlns:a16="http://schemas.microsoft.com/office/drawing/2014/main" val="1355720953"/>
                    </a:ext>
                  </a:extLst>
                </a:gridCol>
                <a:gridCol w="381456">
                  <a:extLst>
                    <a:ext uri="{9D8B030D-6E8A-4147-A177-3AD203B41FA5}">
                      <a16:colId xmlns:a16="http://schemas.microsoft.com/office/drawing/2014/main" val="4264049873"/>
                    </a:ext>
                  </a:extLst>
                </a:gridCol>
                <a:gridCol w="381456">
                  <a:extLst>
                    <a:ext uri="{9D8B030D-6E8A-4147-A177-3AD203B41FA5}">
                      <a16:colId xmlns:a16="http://schemas.microsoft.com/office/drawing/2014/main" val="3472331022"/>
                    </a:ext>
                  </a:extLst>
                </a:gridCol>
                <a:gridCol w="429138">
                  <a:extLst>
                    <a:ext uri="{9D8B030D-6E8A-4147-A177-3AD203B41FA5}">
                      <a16:colId xmlns:a16="http://schemas.microsoft.com/office/drawing/2014/main" val="2431312177"/>
                    </a:ext>
                  </a:extLst>
                </a:gridCol>
              </a:tblGrid>
              <a:tr h="1342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14.Ara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28.Kas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918541"/>
                  </a:ext>
                </a:extLst>
              </a:tr>
              <a:tr h="13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29,0500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30,1800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3,74%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36,62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5,37%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927455"/>
                  </a:ext>
                </a:extLst>
              </a:tr>
              <a:tr h="14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31,6723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32,8369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3,55%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319,08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314,96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-1,3%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293704"/>
                  </a:ext>
                </a:extLst>
              </a:tr>
              <a:tr h="14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36,7000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38,2532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4,06%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7529,31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7974,37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5,58%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313007"/>
                  </a:ext>
                </a:extLst>
              </a:tr>
              <a:tr h="14099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1,0900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1,0875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3,945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4,17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5,40%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641273"/>
                  </a:ext>
                </a:extLst>
              </a:tr>
              <a:tr h="12085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1,2642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1,2672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2034,59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2031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737759"/>
                  </a:ext>
                </a:extLst>
              </a:tr>
              <a:tr h="13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0,8623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0,8583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(USD/Varil)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74,66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74,52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6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139013" y="1049482"/>
            <a:ext cx="47934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/>
              <a:t/>
            </a:r>
            <a:br>
              <a:rPr lang="en-US" sz="900" b="1" dirty="0"/>
            </a:br>
            <a:r>
              <a:rPr lang="tr-TR" sz="900" b="1" dirty="0"/>
              <a:t>Türkiye Cumhuriyeti  </a:t>
            </a:r>
            <a:r>
              <a:rPr lang="fi-FI" sz="900" b="1" dirty="0"/>
              <a:t>Tüketici Fiyat Endeksi, </a:t>
            </a:r>
            <a:r>
              <a:rPr lang="fi-FI" sz="900" b="1" dirty="0" smtClean="0"/>
              <a:t>Aralik  </a:t>
            </a:r>
            <a:r>
              <a:rPr lang="fi-FI" sz="900" b="1" dirty="0"/>
              <a:t>2023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/>
            </a:r>
            <a:br>
              <a:rPr lang="en-US" sz="900" dirty="0"/>
            </a:br>
            <a:endParaRPr lang="en-US" sz="900" dirty="0"/>
          </a:p>
          <a:p>
            <a:pPr algn="just" fontAlgn="base"/>
            <a:r>
              <a:rPr lang="en-US" sz="900" dirty="0" err="1"/>
              <a:t>TÜFE'deki</a:t>
            </a:r>
            <a:r>
              <a:rPr lang="en-US" sz="900" dirty="0"/>
              <a:t> (2003=100) </a:t>
            </a:r>
            <a:r>
              <a:rPr lang="en-US" sz="900" dirty="0" err="1"/>
              <a:t>değişim</a:t>
            </a:r>
            <a:r>
              <a:rPr lang="en-US" sz="900" dirty="0"/>
              <a:t> 2023 </a:t>
            </a:r>
            <a:r>
              <a:rPr lang="en-US" sz="900" dirty="0" err="1"/>
              <a:t>yılı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aya</a:t>
            </a:r>
            <a:r>
              <a:rPr lang="en-US" sz="900" dirty="0"/>
              <a:t> göre %2,93,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ayına</a:t>
            </a:r>
            <a:r>
              <a:rPr lang="en-US" sz="900" dirty="0"/>
              <a:t> göre %64,77,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önceki</a:t>
            </a:r>
            <a:r>
              <a:rPr lang="en-US" sz="900" dirty="0"/>
              <a:t> </a:t>
            </a:r>
            <a:r>
              <a:rPr lang="en-US" sz="900" dirty="0" err="1"/>
              <a:t>yılın</a:t>
            </a:r>
            <a:r>
              <a:rPr lang="en-US" sz="900" dirty="0"/>
              <a:t> aynı </a:t>
            </a:r>
            <a:r>
              <a:rPr lang="en-US" sz="900" dirty="0" err="1"/>
              <a:t>ayına</a:t>
            </a:r>
            <a:r>
              <a:rPr lang="en-US" sz="900" dirty="0"/>
              <a:t> göre %64,77 ve on iki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ortalamalara</a:t>
            </a:r>
            <a:r>
              <a:rPr lang="en-US" sz="900" dirty="0"/>
              <a:t> göre %53,86 olarak </a:t>
            </a:r>
            <a:r>
              <a:rPr lang="en-US" sz="900" dirty="0" err="1"/>
              <a:t>gerçekleşti</a:t>
            </a:r>
            <a:r>
              <a:rPr lang="en-US" sz="900" dirty="0"/>
              <a:t>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705238"/>
            <a:ext cx="4466492" cy="2529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225787"/>
            <a:ext cx="4583432" cy="12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73816" y="1035105"/>
            <a:ext cx="2467507" cy="325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err="1" smtClean="0"/>
              <a:t>KKTC’de</a:t>
            </a:r>
            <a:r>
              <a:rPr lang="en-US" sz="900" b="1" dirty="0" smtClean="0"/>
              <a:t> Yeni </a:t>
            </a:r>
            <a:r>
              <a:rPr lang="en-US" sz="900" b="1" dirty="0" err="1" smtClean="0"/>
              <a:t>Asgari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Ücret</a:t>
            </a:r>
            <a:endParaRPr lang="en-US" sz="9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50" b="1" dirty="0" smtClean="0"/>
          </a:p>
          <a:p>
            <a:pPr algn="just"/>
            <a:r>
              <a:rPr lang="en-US" sz="900" dirty="0" err="1" smtClean="0"/>
              <a:t>Asgari</a:t>
            </a:r>
            <a:r>
              <a:rPr lang="en-US" sz="900" dirty="0" smtClean="0"/>
              <a:t> </a:t>
            </a:r>
            <a:r>
              <a:rPr lang="en-US" sz="900" dirty="0" err="1"/>
              <a:t>Ücret</a:t>
            </a:r>
            <a:r>
              <a:rPr lang="en-US" sz="900" dirty="0"/>
              <a:t> </a:t>
            </a:r>
            <a:r>
              <a:rPr lang="en-US" sz="900" dirty="0" err="1"/>
              <a:t>Tespit</a:t>
            </a:r>
            <a:r>
              <a:rPr lang="en-US" sz="900" dirty="0"/>
              <a:t> </a:t>
            </a:r>
            <a:r>
              <a:rPr lang="en-US" sz="900" dirty="0" err="1"/>
              <a:t>Komisyonu</a:t>
            </a:r>
            <a:r>
              <a:rPr lang="en-US" sz="900" dirty="0"/>
              <a:t>, </a:t>
            </a:r>
            <a:r>
              <a:rPr lang="en-US" sz="900" dirty="0" err="1"/>
              <a:t>yılın</a:t>
            </a:r>
            <a:r>
              <a:rPr lang="en-US" sz="900" dirty="0"/>
              <a:t> ilk </a:t>
            </a:r>
            <a:r>
              <a:rPr lang="en-US" sz="900" dirty="0" err="1"/>
              <a:t>asgari</a:t>
            </a:r>
            <a:r>
              <a:rPr lang="en-US" sz="900" dirty="0"/>
              <a:t> </a:t>
            </a:r>
            <a:r>
              <a:rPr lang="en-US" sz="900" dirty="0" err="1"/>
              <a:t>ücretini</a:t>
            </a:r>
            <a:r>
              <a:rPr lang="en-US" sz="900" dirty="0"/>
              <a:t> </a:t>
            </a:r>
            <a:r>
              <a:rPr lang="en-US" sz="900" dirty="0" err="1"/>
              <a:t>belirlemek</a:t>
            </a:r>
            <a:r>
              <a:rPr lang="en-US" sz="900" dirty="0"/>
              <a:t> </a:t>
            </a:r>
            <a:r>
              <a:rPr lang="en-US" sz="900" dirty="0" err="1"/>
              <a:t>üzere</a:t>
            </a:r>
            <a:r>
              <a:rPr lang="en-US" sz="900" dirty="0"/>
              <a:t> </a:t>
            </a:r>
            <a:r>
              <a:rPr lang="en-US" sz="900" dirty="0" err="1"/>
              <a:t>bugün</a:t>
            </a:r>
            <a:r>
              <a:rPr lang="en-US" sz="900" dirty="0"/>
              <a:t> saat 11.00’da </a:t>
            </a:r>
            <a:r>
              <a:rPr lang="en-US" sz="900" dirty="0" err="1"/>
              <a:t>toplandı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Toplantının</a:t>
            </a:r>
            <a:r>
              <a:rPr lang="en-US" sz="900" dirty="0"/>
              <a:t> </a:t>
            </a:r>
            <a:r>
              <a:rPr lang="en-US" sz="900" dirty="0" err="1"/>
              <a:t>ardından</a:t>
            </a:r>
            <a:r>
              <a:rPr lang="en-US" sz="900" dirty="0"/>
              <a:t> </a:t>
            </a:r>
            <a:r>
              <a:rPr lang="en-US" sz="900" dirty="0" err="1"/>
              <a:t>KKTC’nin</a:t>
            </a:r>
            <a:r>
              <a:rPr lang="en-US" sz="900" dirty="0"/>
              <a:t> </a:t>
            </a:r>
            <a:r>
              <a:rPr lang="en-US" sz="900" dirty="0" err="1"/>
              <a:t>yeni</a:t>
            </a:r>
            <a:r>
              <a:rPr lang="en-US" sz="900" dirty="0"/>
              <a:t> </a:t>
            </a:r>
            <a:r>
              <a:rPr lang="en-US" sz="900" dirty="0" err="1"/>
              <a:t>asgari</a:t>
            </a:r>
            <a:r>
              <a:rPr lang="en-US" sz="900" dirty="0"/>
              <a:t> </a:t>
            </a:r>
            <a:r>
              <a:rPr lang="en-US" sz="900" dirty="0" err="1"/>
              <a:t>ücreti</a:t>
            </a:r>
            <a:r>
              <a:rPr lang="en-US" sz="900" dirty="0"/>
              <a:t> net 24 bin TL, </a:t>
            </a:r>
            <a:r>
              <a:rPr lang="en-US" sz="900" dirty="0" err="1"/>
              <a:t>brüt</a:t>
            </a:r>
            <a:r>
              <a:rPr lang="en-US" sz="900" dirty="0"/>
              <a:t> </a:t>
            </a:r>
            <a:r>
              <a:rPr lang="en-US" sz="900" dirty="0" err="1"/>
              <a:t>ise</a:t>
            </a:r>
            <a:r>
              <a:rPr lang="en-US" sz="900" dirty="0"/>
              <a:t> 27 bin 587 TL olarak </a:t>
            </a:r>
            <a:r>
              <a:rPr lang="en-US" sz="900" dirty="0" err="1"/>
              <a:t>belirlendi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Çalışma</a:t>
            </a:r>
            <a:r>
              <a:rPr lang="en-US" sz="900" dirty="0"/>
              <a:t> ve </a:t>
            </a:r>
            <a:r>
              <a:rPr lang="en-US" sz="900" dirty="0" err="1"/>
              <a:t>Sosyal</a:t>
            </a:r>
            <a:r>
              <a:rPr lang="en-US" sz="900" dirty="0"/>
              <a:t> </a:t>
            </a:r>
            <a:r>
              <a:rPr lang="en-US" sz="900" dirty="0" err="1"/>
              <a:t>Güvenlik</a:t>
            </a:r>
            <a:r>
              <a:rPr lang="en-US" sz="900" dirty="0"/>
              <a:t> </a:t>
            </a:r>
            <a:r>
              <a:rPr lang="en-US" sz="900" dirty="0" err="1"/>
              <a:t>Bakanı</a:t>
            </a:r>
            <a:r>
              <a:rPr lang="en-US" sz="900" dirty="0"/>
              <a:t> </a:t>
            </a:r>
            <a:r>
              <a:rPr lang="en-US" sz="900" dirty="0" err="1"/>
              <a:t>Sadık</a:t>
            </a:r>
            <a:r>
              <a:rPr lang="en-US" sz="900" dirty="0"/>
              <a:t> </a:t>
            </a:r>
            <a:r>
              <a:rPr lang="en-US" sz="900" dirty="0" err="1"/>
              <a:t>Gardiyanoğlu</a:t>
            </a:r>
            <a:r>
              <a:rPr lang="en-US" sz="900" dirty="0"/>
              <a:t>, </a:t>
            </a:r>
            <a:r>
              <a:rPr lang="en-US" sz="900" dirty="0" err="1"/>
              <a:t>yeni</a:t>
            </a:r>
            <a:r>
              <a:rPr lang="en-US" sz="900" dirty="0"/>
              <a:t> </a:t>
            </a:r>
            <a:r>
              <a:rPr lang="en-US" sz="900" dirty="0" err="1"/>
              <a:t>asgari</a:t>
            </a:r>
            <a:r>
              <a:rPr lang="en-US" sz="900" dirty="0"/>
              <a:t> </a:t>
            </a:r>
            <a:r>
              <a:rPr lang="en-US" sz="900" dirty="0" err="1"/>
              <a:t>ücretin</a:t>
            </a:r>
            <a:r>
              <a:rPr lang="en-US" sz="900" dirty="0"/>
              <a:t> oy </a:t>
            </a:r>
            <a:r>
              <a:rPr lang="en-US" sz="900" dirty="0" err="1"/>
              <a:t>birliği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belirlendiğini</a:t>
            </a:r>
            <a:r>
              <a:rPr lang="en-US" sz="900" dirty="0"/>
              <a:t> </a:t>
            </a:r>
            <a:r>
              <a:rPr lang="en-US" sz="900" dirty="0" err="1"/>
              <a:t>söyledi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 smtClean="0"/>
              <a:t>Gardiyanoğlu</a:t>
            </a:r>
            <a:r>
              <a:rPr lang="en-US" sz="900" dirty="0"/>
              <a:t>, </a:t>
            </a:r>
            <a:r>
              <a:rPr lang="en-US" sz="900" dirty="0" err="1"/>
              <a:t>asgari</a:t>
            </a:r>
            <a:r>
              <a:rPr lang="en-US" sz="900" dirty="0"/>
              <a:t> </a:t>
            </a:r>
            <a:r>
              <a:rPr lang="en-US" sz="900" dirty="0" err="1"/>
              <a:t>ücretin</a:t>
            </a:r>
            <a:r>
              <a:rPr lang="en-US" sz="900" dirty="0"/>
              <a:t> 1 </a:t>
            </a:r>
            <a:r>
              <a:rPr lang="en-US" sz="900" dirty="0" err="1"/>
              <a:t>Ocak</a:t>
            </a:r>
            <a:r>
              <a:rPr lang="en-US" sz="900" dirty="0"/>
              <a:t> 2024 </a:t>
            </a:r>
            <a:r>
              <a:rPr lang="en-US" sz="900" dirty="0" err="1"/>
              <a:t>tarihinden</a:t>
            </a:r>
            <a:r>
              <a:rPr lang="en-US" sz="900" dirty="0"/>
              <a:t> </a:t>
            </a:r>
            <a:r>
              <a:rPr lang="en-US" sz="900" dirty="0" err="1"/>
              <a:t>itibaren</a:t>
            </a:r>
            <a:r>
              <a:rPr lang="en-US" sz="900" dirty="0"/>
              <a:t> </a:t>
            </a:r>
            <a:r>
              <a:rPr lang="en-US" sz="900" dirty="0" err="1"/>
              <a:t>geçerli</a:t>
            </a:r>
            <a:r>
              <a:rPr lang="en-US" sz="900" dirty="0"/>
              <a:t> </a:t>
            </a:r>
            <a:r>
              <a:rPr lang="en-US" sz="900" dirty="0" err="1"/>
              <a:t>olacağını</a:t>
            </a:r>
            <a:r>
              <a:rPr lang="en-US" sz="900" dirty="0"/>
              <a:t> da </a:t>
            </a:r>
            <a:r>
              <a:rPr lang="en-US" sz="900" dirty="0" err="1"/>
              <a:t>kaydetti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en-US" sz="900" dirty="0" err="1"/>
              <a:t>Asgari</a:t>
            </a:r>
            <a:r>
              <a:rPr lang="en-US" sz="900" dirty="0"/>
              <a:t> </a:t>
            </a:r>
            <a:r>
              <a:rPr lang="en-US" sz="900" dirty="0" err="1"/>
              <a:t>ücret</a:t>
            </a:r>
            <a:r>
              <a:rPr lang="en-US" sz="900" dirty="0"/>
              <a:t>, 1 </a:t>
            </a:r>
            <a:r>
              <a:rPr lang="en-US" sz="900" dirty="0" err="1"/>
              <a:t>Temmuz</a:t>
            </a:r>
            <a:r>
              <a:rPr lang="en-US" sz="900" dirty="0"/>
              <a:t> 2023 </a:t>
            </a:r>
            <a:r>
              <a:rPr lang="en-US" sz="900" dirty="0" err="1"/>
              <a:t>tarihinden</a:t>
            </a:r>
            <a:r>
              <a:rPr lang="en-US" sz="900" dirty="0"/>
              <a:t> </a:t>
            </a:r>
            <a:r>
              <a:rPr lang="en-US" sz="900" dirty="0" err="1"/>
              <a:t>beri</a:t>
            </a:r>
            <a:r>
              <a:rPr lang="en-US" sz="900" dirty="0"/>
              <a:t>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brüt</a:t>
            </a:r>
            <a:r>
              <a:rPr lang="en-US" sz="900" dirty="0"/>
              <a:t> 18 bin 103 TL ve net 15 bin 750 TL olarak </a:t>
            </a:r>
            <a:r>
              <a:rPr lang="en-US" sz="900" dirty="0" err="1"/>
              <a:t>uygulanıyordu</a:t>
            </a:r>
            <a:r>
              <a:rPr lang="en-US" sz="9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900" dirty="0"/>
          </a:p>
          <a:p>
            <a:pPr algn="just" fontAlgn="base"/>
            <a:r>
              <a:rPr lang="en-US" sz="850" dirty="0" smtClean="0">
                <a:solidFill>
                  <a:schemeClr val="bg1"/>
                </a:solidFill>
              </a:rPr>
              <a:t/>
            </a:r>
            <a:br>
              <a:rPr lang="en-US" sz="850" dirty="0" smtClean="0">
                <a:solidFill>
                  <a:schemeClr val="bg1"/>
                </a:solidFill>
              </a:rPr>
            </a:br>
            <a:r>
              <a:rPr lang="en-US" sz="850" dirty="0" smtClean="0">
                <a:solidFill>
                  <a:schemeClr val="bg1"/>
                </a:solidFill>
              </a:rPr>
              <a:t>  </a:t>
            </a:r>
            <a:endParaRPr lang="en-US" sz="85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072" y="3650437"/>
            <a:ext cx="492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0" b="1" dirty="0" smtClean="0"/>
          </a:p>
          <a:p>
            <a:endParaRPr lang="en-US" sz="850" b="1" dirty="0"/>
          </a:p>
          <a:p>
            <a:pPr fontAlgn="base"/>
            <a:endParaRPr lang="en-US" sz="850" dirty="0"/>
          </a:p>
          <a:p>
            <a:endParaRPr lang="en-US" sz="850" dirty="0"/>
          </a:p>
        </p:txBody>
      </p:sp>
      <p:sp>
        <p:nvSpPr>
          <p:cNvPr id="8" name="TextBox 7"/>
          <p:cNvSpPr txBox="1"/>
          <p:nvPr/>
        </p:nvSpPr>
        <p:spPr>
          <a:xfrm>
            <a:off x="148374" y="1074397"/>
            <a:ext cx="25887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900" b="1" dirty="0"/>
              <a:t>Kur </a:t>
            </a:r>
            <a:r>
              <a:rPr lang="en-US" sz="900" b="1" dirty="0" err="1"/>
              <a:t>Korumalı</a:t>
            </a:r>
            <a:r>
              <a:rPr lang="en-US" sz="900" b="1" dirty="0"/>
              <a:t> </a:t>
            </a:r>
            <a:r>
              <a:rPr lang="en-US" sz="900" b="1" dirty="0" err="1"/>
              <a:t>Mevduat</a:t>
            </a:r>
            <a:r>
              <a:rPr lang="en-US" sz="900" b="1" dirty="0"/>
              <a:t> </a:t>
            </a:r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algn="just" fontAlgn="base"/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süredir</a:t>
            </a:r>
            <a:r>
              <a:rPr lang="en-US" sz="900" dirty="0"/>
              <a:t> </a:t>
            </a:r>
            <a:r>
              <a:rPr lang="en-US" sz="900" dirty="0" err="1"/>
              <a:t>sınırlı</a:t>
            </a:r>
            <a:r>
              <a:rPr lang="en-US" sz="900" dirty="0"/>
              <a:t> </a:t>
            </a:r>
            <a:r>
              <a:rPr lang="en-US" sz="900" dirty="0" err="1"/>
              <a:t>düzeyde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gösteren</a:t>
            </a:r>
            <a:r>
              <a:rPr lang="en-US" sz="900" dirty="0"/>
              <a:t> </a:t>
            </a:r>
            <a:r>
              <a:rPr lang="en-US" sz="900" dirty="0" err="1"/>
              <a:t>kur</a:t>
            </a:r>
            <a:r>
              <a:rPr lang="en-US" sz="900" dirty="0"/>
              <a:t> </a:t>
            </a:r>
            <a:r>
              <a:rPr lang="en-US" sz="900" dirty="0" err="1"/>
              <a:t>korumalı</a:t>
            </a:r>
            <a:r>
              <a:rPr lang="en-US" sz="900" dirty="0"/>
              <a:t> </a:t>
            </a:r>
            <a:r>
              <a:rPr lang="en-US" sz="900" dirty="0" err="1"/>
              <a:t>mevduatlarda</a:t>
            </a:r>
            <a:r>
              <a:rPr lang="en-US" sz="900" dirty="0"/>
              <a:t> </a:t>
            </a:r>
            <a:r>
              <a:rPr lang="en-US" sz="900" dirty="0" err="1"/>
              <a:t>çıkışların</a:t>
            </a:r>
            <a:r>
              <a:rPr lang="en-US" sz="900" dirty="0"/>
              <a:t> </a:t>
            </a:r>
            <a:r>
              <a:rPr lang="en-US" sz="900" dirty="0" err="1"/>
              <a:t>yeniden</a:t>
            </a:r>
            <a:r>
              <a:rPr lang="en-US" sz="900" dirty="0"/>
              <a:t> </a:t>
            </a:r>
            <a:r>
              <a:rPr lang="en-US" sz="900" dirty="0" err="1"/>
              <a:t>hızlandığı</a:t>
            </a:r>
            <a:r>
              <a:rPr lang="en-US" sz="900" dirty="0"/>
              <a:t> </a:t>
            </a:r>
            <a:r>
              <a:rPr lang="en-US" sz="900" dirty="0" err="1"/>
              <a:t>görüldü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Bankacılık </a:t>
            </a:r>
            <a:r>
              <a:rPr lang="en-US" sz="900" dirty="0" err="1"/>
              <a:t>Düzenleme</a:t>
            </a:r>
            <a:r>
              <a:rPr lang="en-US" sz="900" dirty="0"/>
              <a:t> ve </a:t>
            </a:r>
            <a:r>
              <a:rPr lang="en-US" sz="900" dirty="0" err="1"/>
              <a:t>Denetleme</a:t>
            </a:r>
            <a:r>
              <a:rPr lang="en-US" sz="900" dirty="0"/>
              <a:t> </a:t>
            </a:r>
            <a:r>
              <a:rPr lang="en-US" sz="900" dirty="0" err="1"/>
              <a:t>Kurumu'nun</a:t>
            </a:r>
            <a:r>
              <a:rPr lang="en-US" sz="900" dirty="0"/>
              <a:t> (BDDK) </a:t>
            </a:r>
            <a:r>
              <a:rPr lang="en-US" sz="900" dirty="0" err="1"/>
              <a:t>haftalık</a:t>
            </a:r>
            <a:r>
              <a:rPr lang="en-US" sz="900" dirty="0"/>
              <a:t> </a:t>
            </a:r>
            <a:r>
              <a:rPr lang="en-US" sz="900" dirty="0" err="1"/>
              <a:t>bülteninde</a:t>
            </a:r>
            <a:r>
              <a:rPr lang="en-US" sz="900" dirty="0"/>
              <a:t> </a:t>
            </a:r>
            <a:r>
              <a:rPr lang="en-US" sz="900" dirty="0" err="1"/>
              <a:t>yer</a:t>
            </a:r>
            <a:r>
              <a:rPr lang="en-US" sz="900" dirty="0"/>
              <a:t> </a:t>
            </a:r>
            <a:r>
              <a:rPr lang="en-US" sz="900" dirty="0" err="1"/>
              <a:t>alan</a:t>
            </a:r>
            <a:r>
              <a:rPr lang="en-US" sz="900" dirty="0"/>
              <a:t> </a:t>
            </a:r>
            <a:r>
              <a:rPr lang="en-US" sz="900" dirty="0" err="1"/>
              <a:t>bilgilere</a:t>
            </a:r>
            <a:r>
              <a:rPr lang="en-US" sz="900" dirty="0"/>
              <a:t> göre, </a:t>
            </a:r>
            <a:r>
              <a:rPr lang="en-US" sz="900" dirty="0" err="1"/>
              <a:t>kur</a:t>
            </a:r>
            <a:r>
              <a:rPr lang="en-US" sz="900" dirty="0"/>
              <a:t> </a:t>
            </a:r>
            <a:r>
              <a:rPr lang="en-US" sz="900" dirty="0" err="1"/>
              <a:t>korumalı</a:t>
            </a:r>
            <a:r>
              <a:rPr lang="en-US" sz="900" dirty="0"/>
              <a:t> TL </a:t>
            </a:r>
            <a:r>
              <a:rPr lang="en-US" sz="900" dirty="0" err="1"/>
              <a:t>mevduat</a:t>
            </a:r>
            <a:r>
              <a:rPr lang="en-US" sz="900" dirty="0"/>
              <a:t> ve </a:t>
            </a:r>
            <a:r>
              <a:rPr lang="en-US" sz="900" dirty="0" err="1"/>
              <a:t>katılma</a:t>
            </a:r>
            <a:r>
              <a:rPr lang="en-US" sz="900" dirty="0"/>
              <a:t> </a:t>
            </a:r>
            <a:r>
              <a:rPr lang="en-US" sz="900" dirty="0" err="1"/>
              <a:t>hesapları</a:t>
            </a:r>
            <a:r>
              <a:rPr lang="en-US" sz="900" dirty="0"/>
              <a:t> 2 </a:t>
            </a:r>
            <a:r>
              <a:rPr lang="en-US" sz="900" dirty="0" err="1"/>
              <a:t>trilyon</a:t>
            </a:r>
            <a:r>
              <a:rPr lang="en-US" sz="900" dirty="0"/>
              <a:t> 626,4 </a:t>
            </a:r>
            <a:r>
              <a:rPr lang="en-US" sz="900" dirty="0" err="1"/>
              <a:t>milyar</a:t>
            </a:r>
            <a:r>
              <a:rPr lang="en-US" sz="900" dirty="0"/>
              <a:t> </a:t>
            </a:r>
            <a:r>
              <a:rPr lang="en-US" sz="900" dirty="0" err="1"/>
              <a:t>TL'den</a:t>
            </a:r>
            <a:r>
              <a:rPr lang="en-US" sz="900" dirty="0"/>
              <a:t> 2 </a:t>
            </a:r>
            <a:r>
              <a:rPr lang="en-US" sz="900" dirty="0" err="1"/>
              <a:t>trilyon</a:t>
            </a:r>
            <a:r>
              <a:rPr lang="en-US" sz="900" dirty="0"/>
              <a:t> 576,5 </a:t>
            </a:r>
            <a:r>
              <a:rPr lang="en-US" sz="900" dirty="0" err="1"/>
              <a:t>milyar</a:t>
            </a:r>
            <a:r>
              <a:rPr lang="en-US" sz="900" dirty="0"/>
              <a:t> </a:t>
            </a:r>
            <a:r>
              <a:rPr lang="en-US" sz="900" dirty="0" err="1"/>
              <a:t>TL'ye</a:t>
            </a:r>
            <a:r>
              <a:rPr lang="en-US" sz="900" dirty="0"/>
              <a:t> </a:t>
            </a:r>
            <a:r>
              <a:rPr lang="en-US" sz="900" dirty="0" err="1"/>
              <a:t>geriledi</a:t>
            </a:r>
            <a:r>
              <a:rPr lang="en-US" sz="900" dirty="0"/>
              <a:t>. </a:t>
            </a:r>
          </a:p>
          <a:p>
            <a:pPr algn="just" fontAlgn="base"/>
            <a:r>
              <a:rPr lang="en-US" sz="900" dirty="0"/>
              <a:t>50 </a:t>
            </a:r>
            <a:r>
              <a:rPr lang="en-US" sz="900" dirty="0" err="1"/>
              <a:t>milyar</a:t>
            </a:r>
            <a:r>
              <a:rPr lang="en-US" sz="900" dirty="0"/>
              <a:t> </a:t>
            </a:r>
            <a:r>
              <a:rPr lang="en-US" sz="900" dirty="0" err="1"/>
              <a:t>TL'lik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yaklaşık</a:t>
            </a:r>
            <a:r>
              <a:rPr lang="en-US" sz="900" dirty="0"/>
              <a:t> iki </a:t>
            </a:r>
            <a:r>
              <a:rPr lang="en-US" sz="900" dirty="0" err="1"/>
              <a:t>ayın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hızlı</a:t>
            </a:r>
            <a:r>
              <a:rPr lang="en-US" sz="900" dirty="0"/>
              <a:t> </a:t>
            </a:r>
            <a:r>
              <a:rPr lang="en-US" sz="900" dirty="0" err="1"/>
              <a:t>düşüşü</a:t>
            </a:r>
            <a:r>
              <a:rPr lang="en-US" sz="900" dirty="0"/>
              <a:t> olarak </a:t>
            </a:r>
            <a:r>
              <a:rPr lang="en-US" sz="900" dirty="0" err="1"/>
              <a:t>kaydedildi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Ekonomi</a:t>
            </a:r>
            <a:r>
              <a:rPr lang="en-US" sz="900" dirty="0"/>
              <a:t> </a:t>
            </a:r>
            <a:r>
              <a:rPr lang="en-US" sz="900" dirty="0" err="1"/>
              <a:t>yönetimi</a:t>
            </a:r>
            <a:r>
              <a:rPr lang="en-US" sz="900" dirty="0"/>
              <a:t> </a:t>
            </a:r>
            <a:r>
              <a:rPr lang="en-US" sz="900" dirty="0" err="1"/>
              <a:t>kur</a:t>
            </a:r>
            <a:r>
              <a:rPr lang="en-US" sz="900" dirty="0"/>
              <a:t> </a:t>
            </a:r>
            <a:r>
              <a:rPr lang="en-US" sz="900" dirty="0" err="1"/>
              <a:t>korumalı</a:t>
            </a:r>
            <a:r>
              <a:rPr lang="en-US" sz="900" dirty="0"/>
              <a:t> </a:t>
            </a:r>
            <a:r>
              <a:rPr lang="en-US" sz="900" dirty="0" err="1"/>
              <a:t>mevduatlara</a:t>
            </a:r>
            <a:r>
              <a:rPr lang="en-US" sz="900" dirty="0"/>
              <a:t> </a:t>
            </a:r>
            <a:r>
              <a:rPr lang="en-US" sz="900" dirty="0" err="1"/>
              <a:t>karşı</a:t>
            </a:r>
            <a:r>
              <a:rPr lang="en-US" sz="900" dirty="0"/>
              <a:t> </a:t>
            </a:r>
            <a:r>
              <a:rPr lang="en-US" sz="900" dirty="0" err="1"/>
              <a:t>düzenlemelerine</a:t>
            </a:r>
            <a:r>
              <a:rPr lang="en-US" sz="900" dirty="0"/>
              <a:t> </a:t>
            </a:r>
            <a:r>
              <a:rPr lang="en-US" sz="900" dirty="0" err="1"/>
              <a:t>yeni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kararla</a:t>
            </a:r>
            <a:r>
              <a:rPr lang="en-US" sz="900" dirty="0"/>
              <a:t> </a:t>
            </a:r>
            <a:r>
              <a:rPr lang="en-US" sz="900" dirty="0" err="1"/>
              <a:t>devam</a:t>
            </a:r>
            <a:r>
              <a:rPr lang="en-US" sz="900" dirty="0"/>
              <a:t> </a:t>
            </a:r>
            <a:r>
              <a:rPr lang="en-US" sz="900" dirty="0" err="1"/>
              <a:t>etmişti</a:t>
            </a:r>
            <a:r>
              <a:rPr lang="en-US" sz="900" dirty="0"/>
              <a:t>. </a:t>
            </a:r>
          </a:p>
          <a:p>
            <a:pPr algn="just" fontAlgn="base"/>
            <a:endParaRPr lang="en-US" sz="900" b="1" dirty="0"/>
          </a:p>
          <a:p>
            <a:pPr algn="just" fontAlgn="base"/>
            <a:r>
              <a:rPr lang="en-US" sz="900" dirty="0" err="1"/>
              <a:t>Bankalara</a:t>
            </a:r>
            <a:r>
              <a:rPr lang="en-US" sz="900" dirty="0"/>
              <a:t> </a:t>
            </a:r>
            <a:r>
              <a:rPr lang="en-US" sz="900" dirty="0" err="1"/>
              <a:t>giden</a:t>
            </a:r>
            <a:r>
              <a:rPr lang="en-US" sz="900" dirty="0"/>
              <a:t> </a:t>
            </a:r>
            <a:r>
              <a:rPr lang="en-US" sz="900" dirty="0" err="1"/>
              <a:t>yazıya</a:t>
            </a:r>
            <a:r>
              <a:rPr lang="en-US" sz="900" dirty="0"/>
              <a:t> göre, 1 </a:t>
            </a:r>
            <a:r>
              <a:rPr lang="en-US" sz="900" dirty="0" err="1"/>
              <a:t>Ocak</a:t>
            </a:r>
            <a:r>
              <a:rPr lang="en-US" sz="900" dirty="0"/>
              <a:t> 2024 </a:t>
            </a:r>
            <a:r>
              <a:rPr lang="en-US" sz="900" dirty="0" err="1"/>
              <a:t>tarihinden</a:t>
            </a:r>
            <a:r>
              <a:rPr lang="en-US" sz="900" dirty="0"/>
              <a:t> </a:t>
            </a:r>
            <a:r>
              <a:rPr lang="en-US" sz="900" dirty="0" err="1"/>
              <a:t>önce</a:t>
            </a:r>
            <a:r>
              <a:rPr lang="en-US" sz="900" dirty="0"/>
              <a:t> </a:t>
            </a:r>
            <a:r>
              <a:rPr lang="en-US" sz="900" dirty="0" err="1"/>
              <a:t>açılan</a:t>
            </a:r>
            <a:r>
              <a:rPr lang="en-US" sz="900" dirty="0"/>
              <a:t> ve </a:t>
            </a:r>
            <a:r>
              <a:rPr lang="en-US" sz="900" dirty="0" err="1"/>
              <a:t>vadesi</a:t>
            </a:r>
            <a:r>
              <a:rPr lang="en-US" sz="900" dirty="0"/>
              <a:t> </a:t>
            </a:r>
            <a:r>
              <a:rPr lang="en-US" sz="900" dirty="0" err="1"/>
              <a:t>henüz</a:t>
            </a:r>
            <a:r>
              <a:rPr lang="en-US" sz="900" dirty="0"/>
              <a:t> </a:t>
            </a:r>
            <a:r>
              <a:rPr lang="en-US" sz="900" dirty="0" err="1"/>
              <a:t>gelmemiş</a:t>
            </a:r>
            <a:r>
              <a:rPr lang="en-US" sz="900" dirty="0"/>
              <a:t> TL </a:t>
            </a:r>
            <a:r>
              <a:rPr lang="en-US" sz="900" dirty="0" err="1"/>
              <a:t>dönüşümlü</a:t>
            </a:r>
            <a:r>
              <a:rPr lang="en-US" sz="900" dirty="0"/>
              <a:t> </a:t>
            </a:r>
            <a:r>
              <a:rPr lang="en-US" sz="900" dirty="0" err="1"/>
              <a:t>kur</a:t>
            </a:r>
            <a:r>
              <a:rPr lang="en-US" sz="900" dirty="0"/>
              <a:t> </a:t>
            </a:r>
            <a:r>
              <a:rPr lang="en-US" sz="900" dirty="0" err="1"/>
              <a:t>korumalı</a:t>
            </a:r>
            <a:r>
              <a:rPr lang="en-US" sz="900" dirty="0"/>
              <a:t> </a:t>
            </a:r>
            <a:r>
              <a:rPr lang="en-US" sz="900" dirty="0" err="1"/>
              <a:t>hesapların</a:t>
            </a:r>
            <a:r>
              <a:rPr lang="en-US" sz="900" dirty="0"/>
              <a:t> vade </a:t>
            </a:r>
            <a:r>
              <a:rPr lang="en-US" sz="900" dirty="0" err="1"/>
              <a:t>sonu</a:t>
            </a:r>
            <a:r>
              <a:rPr lang="en-US" sz="900" dirty="0"/>
              <a:t> ve </a:t>
            </a:r>
            <a:r>
              <a:rPr lang="en-US" sz="900" dirty="0" err="1"/>
              <a:t>diğer</a:t>
            </a:r>
            <a:r>
              <a:rPr lang="en-US" sz="900" dirty="0"/>
              <a:t> </a:t>
            </a:r>
            <a:r>
              <a:rPr lang="en-US" sz="900" dirty="0" err="1"/>
              <a:t>işlemleri</a:t>
            </a:r>
            <a:r>
              <a:rPr lang="en-US" sz="900" dirty="0"/>
              <a:t>, "</a:t>
            </a:r>
            <a:r>
              <a:rPr lang="en-US" sz="900" dirty="0" err="1"/>
              <a:t>Mevduat</a:t>
            </a:r>
            <a:r>
              <a:rPr lang="en-US" sz="900" dirty="0"/>
              <a:t> ve </a:t>
            </a:r>
            <a:r>
              <a:rPr lang="en-US" sz="900" dirty="0" err="1"/>
              <a:t>Katılma</a:t>
            </a:r>
            <a:r>
              <a:rPr lang="en-US" sz="900" dirty="0"/>
              <a:t> </a:t>
            </a:r>
            <a:r>
              <a:rPr lang="en-US" sz="900" dirty="0" err="1"/>
              <a:t>Hesaplarının</a:t>
            </a:r>
            <a:r>
              <a:rPr lang="en-US" sz="900" dirty="0"/>
              <a:t> Kur </a:t>
            </a:r>
            <a:r>
              <a:rPr lang="en-US" sz="900" dirty="0" err="1"/>
              <a:t>Artışlarına</a:t>
            </a:r>
            <a:r>
              <a:rPr lang="en-US" sz="900" dirty="0"/>
              <a:t> </a:t>
            </a:r>
            <a:r>
              <a:rPr lang="en-US" sz="900" dirty="0" err="1"/>
              <a:t>Karşı</a:t>
            </a:r>
            <a:r>
              <a:rPr lang="en-US" sz="900" dirty="0"/>
              <a:t> TCMB </a:t>
            </a:r>
            <a:r>
              <a:rPr lang="en-US" sz="900" dirty="0" err="1"/>
              <a:t>Tarafından</a:t>
            </a:r>
            <a:r>
              <a:rPr lang="en-US" sz="900" dirty="0"/>
              <a:t> </a:t>
            </a:r>
            <a:r>
              <a:rPr lang="en-US" sz="900" dirty="0" err="1"/>
              <a:t>Desteklenmesine</a:t>
            </a:r>
            <a:r>
              <a:rPr lang="en-US" sz="900" dirty="0"/>
              <a:t> </a:t>
            </a:r>
            <a:r>
              <a:rPr lang="en-US" sz="900" dirty="0" err="1"/>
              <a:t>İlişkin</a:t>
            </a:r>
            <a:r>
              <a:rPr lang="en-US" sz="900" dirty="0"/>
              <a:t> </a:t>
            </a:r>
            <a:r>
              <a:rPr lang="en-US" sz="900" dirty="0" err="1"/>
              <a:t>Uygulama</a:t>
            </a:r>
            <a:r>
              <a:rPr lang="en-US" sz="900" dirty="0"/>
              <a:t> </a:t>
            </a:r>
            <a:r>
              <a:rPr lang="en-US" sz="900" dirty="0" err="1"/>
              <a:t>Talimatı</a:t>
            </a:r>
            <a:r>
              <a:rPr lang="en-US" sz="900" dirty="0"/>
              <a:t>"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yürütülecek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Dövizden</a:t>
            </a:r>
            <a:r>
              <a:rPr lang="en-US" sz="900" dirty="0"/>
              <a:t> </a:t>
            </a:r>
            <a:r>
              <a:rPr lang="en-US" sz="900" dirty="0" err="1"/>
              <a:t>dönüşümlü</a:t>
            </a:r>
            <a:r>
              <a:rPr lang="en-US" sz="900" dirty="0"/>
              <a:t> </a:t>
            </a:r>
            <a:r>
              <a:rPr lang="en-US" sz="900" dirty="0" err="1"/>
              <a:t>KKM'de</a:t>
            </a:r>
            <a:r>
              <a:rPr lang="en-US" sz="900" dirty="0"/>
              <a:t> </a:t>
            </a:r>
            <a:r>
              <a:rPr lang="en-US" sz="900" dirty="0" err="1"/>
              <a:t>yeni</a:t>
            </a:r>
            <a:r>
              <a:rPr lang="en-US" sz="900" dirty="0"/>
              <a:t> </a:t>
            </a:r>
            <a:r>
              <a:rPr lang="en-US" sz="900" dirty="0" err="1"/>
              <a:t>hesap</a:t>
            </a:r>
            <a:r>
              <a:rPr lang="en-US" sz="900" dirty="0"/>
              <a:t> </a:t>
            </a:r>
            <a:r>
              <a:rPr lang="en-US" sz="900" dirty="0" err="1"/>
              <a:t>açılışları</a:t>
            </a:r>
            <a:r>
              <a:rPr lang="en-US" sz="900" dirty="0"/>
              <a:t> ve vade </a:t>
            </a:r>
            <a:r>
              <a:rPr lang="en-US" sz="900" dirty="0" err="1"/>
              <a:t>sonunda</a:t>
            </a:r>
            <a:r>
              <a:rPr lang="en-US" sz="900" dirty="0"/>
              <a:t> </a:t>
            </a:r>
            <a:r>
              <a:rPr lang="en-US" sz="900" dirty="0" err="1"/>
              <a:t>yenileme</a:t>
            </a:r>
            <a:r>
              <a:rPr lang="en-US" sz="900" dirty="0"/>
              <a:t> </a:t>
            </a:r>
            <a:r>
              <a:rPr lang="en-US" sz="900" dirty="0" err="1"/>
              <a:t>işlemleri</a:t>
            </a:r>
            <a:r>
              <a:rPr lang="en-US" sz="900" dirty="0"/>
              <a:t> </a:t>
            </a:r>
            <a:r>
              <a:rPr lang="en-US" sz="900" dirty="0" err="1"/>
              <a:t>ise</a:t>
            </a:r>
            <a:r>
              <a:rPr lang="en-US" sz="900" dirty="0"/>
              <a:t> </a:t>
            </a:r>
            <a:r>
              <a:rPr lang="en-US" sz="900" dirty="0" err="1"/>
              <a:t>devam</a:t>
            </a:r>
            <a:r>
              <a:rPr lang="en-US" sz="900" dirty="0"/>
              <a:t> </a:t>
            </a:r>
            <a:r>
              <a:rPr lang="en-US" sz="900" dirty="0" err="1"/>
              <a:t>edecek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BDDK </a:t>
            </a:r>
            <a:r>
              <a:rPr lang="en-US" sz="900" dirty="0" err="1"/>
              <a:t>verilerine</a:t>
            </a:r>
            <a:r>
              <a:rPr lang="en-US" sz="900" dirty="0"/>
              <a:t> göre KKM 3,4 </a:t>
            </a:r>
            <a:r>
              <a:rPr lang="en-US" sz="900" dirty="0" err="1"/>
              <a:t>trilyon</a:t>
            </a:r>
            <a:r>
              <a:rPr lang="en-US" sz="900" dirty="0"/>
              <a:t> TL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rekor</a:t>
            </a:r>
            <a:r>
              <a:rPr lang="en-US" sz="900" dirty="0"/>
              <a:t> </a:t>
            </a:r>
            <a:r>
              <a:rPr lang="en-US" sz="900" dirty="0" err="1"/>
              <a:t>seviyesini</a:t>
            </a:r>
            <a:r>
              <a:rPr lang="en-US" sz="900" dirty="0"/>
              <a:t> </a:t>
            </a:r>
            <a:r>
              <a:rPr lang="en-US" sz="900" dirty="0" err="1"/>
              <a:t>görmüştü</a:t>
            </a:r>
            <a:r>
              <a:rPr lang="en-US" sz="900" dirty="0"/>
              <a:t>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211526</TotalTime>
  <Words>657</Words>
  <Application>Microsoft Office PowerPoint</Application>
  <PresentationFormat>Custom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3805</cp:revision>
  <cp:lastPrinted>2020-06-19T08:48:54Z</cp:lastPrinted>
  <dcterms:created xsi:type="dcterms:W3CDTF">2013-11-22T11:55:19Z</dcterms:created>
  <dcterms:modified xsi:type="dcterms:W3CDTF">2024-04-03T06:28:57Z</dcterms:modified>
</cp:coreProperties>
</file>